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315" r:id="rId3"/>
    <p:sldId id="348" r:id="rId4"/>
    <p:sldId id="316" r:id="rId5"/>
    <p:sldId id="349" r:id="rId6"/>
    <p:sldId id="350" r:id="rId7"/>
    <p:sldId id="351" r:id="rId8"/>
    <p:sldId id="317" r:id="rId9"/>
    <p:sldId id="346" r:id="rId10"/>
    <p:sldId id="318" r:id="rId11"/>
    <p:sldId id="319" r:id="rId12"/>
    <p:sldId id="320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6679"/>
  </p:normalViewPr>
  <p:slideViewPr>
    <p:cSldViewPr snapToGrid="0">
      <p:cViewPr varScale="1">
        <p:scale>
          <a:sx n="138" d="100"/>
          <a:sy n="138" d="100"/>
        </p:scale>
        <p:origin x="3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4862D-0FB2-4248-A1CF-3AF4C3692001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497B0-D00C-4208-98E1-B0AC8F60A4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313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9pPr>
          </a:lstStyle>
          <a:p>
            <a:fld id="{46D82DBE-ADD2-0E4D-8C05-17D392D1874B}" type="slidenum">
              <a:rPr kumimoji="0" lang="ko-KR" altLang="en-US" sz="1200"/>
              <a:pPr/>
              <a:t>2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2699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9pPr>
          </a:lstStyle>
          <a:p>
            <a:fld id="{B4AD20E5-9D29-0840-AF79-4D2988744C5E}" type="slidenum">
              <a:rPr kumimoji="0" lang="ko-KR" altLang="en-US" sz="1200"/>
              <a:pPr/>
              <a:t>21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1006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7376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6069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03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2E23-059E-41BA-8414-6959ACF4935A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857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2E23-059E-41BA-8414-6959ACF4935A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1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304800" y="931818"/>
            <a:ext cx="115824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05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2E23-059E-41BA-8414-6959ACF4935A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21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2E23-059E-41BA-8414-6959ACF4935A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306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2E23-059E-41BA-8414-6959ACF4935A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98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2E23-059E-41BA-8414-6959ACF4935A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66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2E23-059E-41BA-8414-6959ACF4935A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73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2E23-059E-41BA-8414-6959ACF4935A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68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2E23-059E-41BA-8414-6959ACF4935A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65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2E23-059E-41BA-8414-6959ACF4935A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7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52736"/>
            <a:ext cx="109728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2E23-059E-41BA-8414-6959ACF4935A}" type="datetimeFigureOut">
              <a:rPr lang="ko-KR" altLang="en-US" smtClean="0"/>
              <a:t>2016. 3. 7.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B870C-23CF-41C6-BEF2-2EB2FB787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1533939" y="1626704"/>
            <a:ext cx="89154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sz="4000" dirty="0" smtClean="0">
                <a:latin typeface="Times New Roman" pitchFamily="18" charset="0"/>
                <a:cs typeface="Times New Roman" pitchFamily="18" charset="0"/>
              </a:rPr>
              <a:t>데이터구조와 알고리즘</a:t>
            </a:r>
            <a:endParaRPr lang="en-US" altLang="ko-KR" sz="4000" dirty="0" smtClean="0">
              <a:latin typeface="Times New Roman" pitchFamily="18" charset="0"/>
              <a:cs typeface="Times New Roman" pitchFamily="18" charset="0"/>
            </a:endParaRPr>
          </a:p>
          <a:p>
            <a:pPr fontAlgn="auto">
              <a:spcAft>
                <a:spcPts val="0"/>
              </a:spcAft>
            </a:pPr>
            <a:r>
              <a:rPr lang="en-US" altLang="ko-KR" sz="4000" dirty="0" smtClean="0">
                <a:latin typeface="Times New Roman" pitchFamily="18" charset="0"/>
                <a:cs typeface="Times New Roman" pitchFamily="18" charset="0"/>
              </a:rPr>
              <a:t>(Data type, Linear data structure</a:t>
            </a:r>
            <a:r>
              <a:rPr lang="en-US" altLang="ko-KR" sz="4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ko-KR" sz="4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1724439" y="3743739"/>
            <a:ext cx="8534400" cy="1752600"/>
          </a:xfrm>
        </p:spPr>
        <p:txBody>
          <a:bodyPr/>
          <a:lstStyle/>
          <a:p>
            <a:endParaRPr lang="ko-KR" altLang="en-US" dirty="0" smtClean="0"/>
          </a:p>
          <a:p>
            <a:r>
              <a:rPr lang="ko-KR" altLang="en-US" dirty="0" smtClean="0"/>
              <a:t>남춘성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36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>
                <a:latin typeface="HY견고딕" charset="0"/>
                <a:ea typeface="HY견고딕" charset="0"/>
              </a:rPr>
              <a:t>자료의 형태에 따른 분류</a:t>
            </a:r>
            <a:endParaRPr lang="en-US" altLang="ko-KR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>
                <a:latin typeface="맑은 고딕" charset="0"/>
                <a:ea typeface="맑은 고딕" charset="0"/>
              </a:rPr>
              <a:t>자료구조의 형태에 따른 분류</a:t>
            </a:r>
            <a:r>
              <a:rPr lang="en-US" altLang="ko-KR">
                <a:latin typeface="맑은 고딕" charset="0"/>
                <a:ea typeface="맑은 고딕" charset="0"/>
              </a:rPr>
              <a:t> : [</a:t>
            </a:r>
            <a:r>
              <a:rPr lang="ko-KR" altLang="en-US">
                <a:latin typeface="맑은 고딕" charset="0"/>
                <a:ea typeface="맑은 고딕" charset="0"/>
              </a:rPr>
              <a:t>그림 </a:t>
            </a:r>
            <a:r>
              <a:rPr lang="en-US" altLang="ko-KR">
                <a:latin typeface="맑은 고딕" charset="0"/>
                <a:ea typeface="맑은 고딕" charset="0"/>
              </a:rPr>
              <a:t>1-4]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자료구조의 분류</a:t>
            </a:r>
          </a:p>
        </p:txBody>
      </p:sp>
      <p:pic>
        <p:nvPicPr>
          <p:cNvPr id="10244" name="Picture 2" descr="C:\Documents and Settings\Administrator\바탕 화면\운영체제\ch01_img\ch01_img\ch01-04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16113"/>
            <a:ext cx="5111750" cy="462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17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517236" y="931863"/>
            <a:ext cx="11065164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>
                <a:latin typeface="HY견고딕" charset="0"/>
                <a:ea typeface="HY견고딕" charset="0"/>
              </a:rPr>
              <a:t>디지털 시스템에서의 자료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숫자</a:t>
            </a:r>
            <a:r>
              <a:rPr lang="en-US" altLang="ko-KR" dirty="0"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latin typeface="맑은 고딕" charset="0"/>
                <a:ea typeface="맑은 고딕" charset="0"/>
              </a:rPr>
              <a:t>문자</a:t>
            </a:r>
            <a:r>
              <a:rPr lang="en-US" altLang="ko-KR" dirty="0"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latin typeface="맑은 고딕" charset="0"/>
                <a:ea typeface="맑은 고딕" charset="0"/>
              </a:rPr>
              <a:t>그림</a:t>
            </a:r>
            <a:r>
              <a:rPr lang="en-US" altLang="ko-KR" dirty="0"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latin typeface="맑은 고딕" charset="0"/>
                <a:ea typeface="맑은 고딕" charset="0"/>
              </a:rPr>
              <a:t>소리</a:t>
            </a:r>
            <a:r>
              <a:rPr lang="en-US" altLang="ko-KR" dirty="0"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latin typeface="맑은 고딕" charset="0"/>
                <a:ea typeface="맑은 고딕" charset="0"/>
              </a:rPr>
              <a:t>기호 등 모든 형식의 자료를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진수 코드로 </a:t>
            </a:r>
            <a:r>
              <a:rPr lang="en-US" altLang="ko-KR" dirty="0">
                <a:latin typeface="맑은 고딕" charset="0"/>
                <a:ea typeface="맑은 고딕" charset="0"/>
              </a:rPr>
              <a:t/>
            </a:r>
            <a:br>
              <a:rPr lang="en-US" altLang="ko-KR" dirty="0">
                <a:latin typeface="맑은 고딕" charset="0"/>
                <a:ea typeface="맑은 고딕" charset="0"/>
              </a:rPr>
            </a:br>
            <a:r>
              <a:rPr lang="ko-KR" altLang="en-US" dirty="0">
                <a:latin typeface="맑은 고딕" charset="0"/>
                <a:ea typeface="맑은 고딕" charset="0"/>
              </a:rPr>
              <a:t>표현하여 저장 및 처리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진수 코드란</a:t>
            </a:r>
            <a:r>
              <a:rPr lang="en-US" altLang="ko-KR" dirty="0">
                <a:latin typeface="맑은 고딕" charset="0"/>
                <a:ea typeface="맑은 고딕" charset="0"/>
              </a:rPr>
              <a:t>?</a:t>
            </a: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과 </a:t>
            </a:r>
            <a:r>
              <a:rPr lang="en-US" altLang="ko-KR" dirty="0">
                <a:latin typeface="맑은 고딕" charset="0"/>
                <a:ea typeface="맑은 고딕" charset="0"/>
              </a:rPr>
              <a:t>0, On</a:t>
            </a:r>
            <a:r>
              <a:rPr lang="ko-KR" altLang="en-US" dirty="0">
                <a:latin typeface="맑은 고딕" charset="0"/>
                <a:ea typeface="맑은 고딕" charset="0"/>
              </a:rPr>
              <a:t>과 </a:t>
            </a:r>
            <a:r>
              <a:rPr lang="en-US" altLang="ko-KR" dirty="0">
                <a:latin typeface="맑은 고딕" charset="0"/>
                <a:ea typeface="맑은 고딕" charset="0"/>
              </a:rPr>
              <a:t>Off, </a:t>
            </a:r>
            <a:r>
              <a:rPr lang="ko-KR" altLang="en-US" dirty="0">
                <a:latin typeface="맑은 고딕" charset="0"/>
                <a:ea typeface="맑은 고딕" charset="0"/>
              </a:rPr>
              <a:t>참</a:t>
            </a:r>
            <a:r>
              <a:rPr lang="en-US" altLang="ko-KR" dirty="0">
                <a:latin typeface="맑은 고딕" charset="0"/>
                <a:ea typeface="맑은 고딕" charset="0"/>
              </a:rPr>
              <a:t>(True)</a:t>
            </a:r>
            <a:r>
              <a:rPr lang="ko-KR" altLang="en-US" dirty="0">
                <a:latin typeface="맑은 고딕" charset="0"/>
                <a:ea typeface="맑은 고딕" charset="0"/>
              </a:rPr>
              <a:t>과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</a:rPr>
              <a:t>거짓</a:t>
            </a:r>
            <a:r>
              <a:rPr lang="en-US" altLang="ko-KR" dirty="0">
                <a:latin typeface="맑은 고딕" charset="0"/>
                <a:ea typeface="맑은 고딕" charset="0"/>
              </a:rPr>
              <a:t>(False)</a:t>
            </a:r>
            <a:r>
              <a:rPr lang="ko-KR" altLang="en-US" dirty="0">
                <a:latin typeface="맑은 고딕" charset="0"/>
                <a:ea typeface="맑은 고딕" charset="0"/>
              </a:rPr>
              <a:t>의 조합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진수 코드의 단위</a:t>
            </a:r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</a:t>
            </a:r>
          </a:p>
        </p:txBody>
      </p:sp>
      <p:pic>
        <p:nvPicPr>
          <p:cNvPr id="11268" name="Picture 2" descr="C:\Documents and Settings\Administrator\바탕 화면\운영체제\ch01_img\ch01_img\ch01-05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968" y="3232583"/>
            <a:ext cx="4032250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98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>
          <a:xfrm>
            <a:off x="323273" y="931863"/>
            <a:ext cx="11563927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>
                <a:latin typeface="HY견고딕" charset="0"/>
                <a:ea typeface="HY견고딕" charset="0"/>
              </a:rPr>
              <a:t>디지털 시스템에서의 자료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n</a:t>
            </a:r>
            <a:r>
              <a:rPr lang="ko-KR" altLang="en-US" dirty="0">
                <a:latin typeface="맑은 고딕" charset="0"/>
                <a:ea typeface="맑은 고딕" charset="0"/>
              </a:rPr>
              <a:t>개의 비트로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en-US" altLang="ko-KR" baseline="30000" dirty="0">
                <a:latin typeface="맑은 고딕" charset="0"/>
                <a:ea typeface="맑은 고딕" charset="0"/>
              </a:rPr>
              <a:t>n</a:t>
            </a:r>
            <a:r>
              <a:rPr lang="ko-KR" altLang="en-US" dirty="0">
                <a:latin typeface="맑은 고딕" charset="0"/>
                <a:ea typeface="맑은 고딕" charset="0"/>
              </a:rPr>
              <a:t>개의 상태수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예</a:t>
            </a:r>
            <a:r>
              <a:rPr lang="en-US" altLang="ko-KR" dirty="0">
                <a:latin typeface="맑은 고딕" charset="0"/>
                <a:ea typeface="맑은 고딕" charset="0"/>
              </a:rPr>
              <a:t>) n = 2</a:t>
            </a:r>
            <a:r>
              <a:rPr lang="ko-KR" altLang="en-US" dirty="0">
                <a:latin typeface="맑은 고딕" charset="0"/>
                <a:ea typeface="맑은 고딕" charset="0"/>
              </a:rPr>
              <a:t>인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</a:rPr>
              <a:t>겨우                                   </a:t>
            </a:r>
            <a:r>
              <a:rPr lang="en-US" altLang="ko-KR" dirty="0">
                <a:latin typeface="맑은 고딕" charset="0"/>
                <a:ea typeface="맑은 고딕" charset="0"/>
              </a:rPr>
              <a:t>n = 4</a:t>
            </a:r>
            <a:r>
              <a:rPr lang="ko-KR" altLang="en-US" dirty="0">
                <a:latin typeface="맑은 고딕" charset="0"/>
                <a:ea typeface="맑은 고딕" charset="0"/>
              </a:rPr>
              <a:t>인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</a:rPr>
              <a:t>경우</a:t>
            </a:r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</a:t>
            </a:r>
          </a:p>
        </p:txBody>
      </p:sp>
      <p:pic>
        <p:nvPicPr>
          <p:cNvPr id="12292" name="Picture 2" descr="C:\Documents and Settings\Administrator\바탕 화면\운영체제\ch01_img\ch01_img\ch01-07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7" y="2576946"/>
            <a:ext cx="4267039" cy="3965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3" descr="C:\Documents and Settings\Administrator\바탕 화면\운영체제\ch01_img\ch01_img\ch01-06_c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06" y="2868613"/>
            <a:ext cx="400367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26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77091" y="931863"/>
            <a:ext cx="11563927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>
                <a:latin typeface="HY견고딕" charset="0"/>
                <a:ea typeface="HY견고딕" charset="0"/>
              </a:rPr>
              <a:t>10</a:t>
            </a:r>
            <a:r>
              <a:rPr lang="ko-KR" altLang="en-US" dirty="0">
                <a:latin typeface="HY견고딕" charset="0"/>
                <a:ea typeface="HY견고딕" charset="0"/>
              </a:rPr>
              <a:t>진수의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존</a:t>
            </a:r>
            <a:r>
              <a:rPr lang="en-US" altLang="ko-KR" dirty="0">
                <a:latin typeface="맑은 고딕" charset="0"/>
                <a:ea typeface="맑은 고딕" charset="0"/>
              </a:rPr>
              <a:t>(Zone) </a:t>
            </a:r>
            <a:r>
              <a:rPr lang="ko-KR" altLang="en-US" dirty="0">
                <a:latin typeface="맑은 고딕" charset="0"/>
                <a:ea typeface="맑은 고딕" charset="0"/>
              </a:rPr>
              <a:t>형식의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 한 자리를 표현하기 위해서 </a:t>
            </a: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바이트</a:t>
            </a:r>
            <a:r>
              <a:rPr lang="en-US" altLang="ko-KR" dirty="0">
                <a:latin typeface="맑은 고딕" charset="0"/>
                <a:ea typeface="맑은 고딕" charset="0"/>
              </a:rPr>
              <a:t>(8</a:t>
            </a:r>
            <a:r>
              <a:rPr lang="ko-KR" altLang="en-US" dirty="0">
                <a:latin typeface="맑은 고딕" charset="0"/>
                <a:ea typeface="맑은 고딕" charset="0"/>
              </a:rPr>
              <a:t>비트</a:t>
            </a:r>
            <a:r>
              <a:rPr lang="en-US" altLang="ko-KR" dirty="0">
                <a:latin typeface="맑은 고딕" charset="0"/>
                <a:ea typeface="맑은 고딕" charset="0"/>
              </a:rPr>
              <a:t>)</a:t>
            </a:r>
            <a:r>
              <a:rPr lang="ko-KR" altLang="en-US" dirty="0">
                <a:latin typeface="맑은 고딕" charset="0"/>
                <a:ea typeface="맑은 고딕" charset="0"/>
              </a:rPr>
              <a:t>를 사용하는 형식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존 영역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상위 </a:t>
            </a:r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ko-KR" altLang="en-US" dirty="0">
                <a:latin typeface="맑은 고딕" charset="0"/>
                <a:ea typeface="맑은 고딕" charset="0"/>
              </a:rPr>
              <a:t>비트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r>
              <a:rPr lang="en-US" altLang="ko-KR" dirty="0">
                <a:latin typeface="맑은 고딕" charset="0"/>
                <a:ea typeface="맑은 고딕" charset="0"/>
              </a:rPr>
              <a:t>1111</a:t>
            </a:r>
            <a:r>
              <a:rPr lang="ko-KR" altLang="en-US" dirty="0">
                <a:latin typeface="맑은 고딕" charset="0"/>
                <a:ea typeface="맑은 고딕" charset="0"/>
              </a:rPr>
              <a:t>로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수치 영역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하위 </a:t>
            </a:r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ko-KR" altLang="en-US" dirty="0">
                <a:latin typeface="맑은 고딕" charset="0"/>
                <a:ea typeface="맑은 고딕" charset="0"/>
              </a:rPr>
              <a:t>비트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표현하고자 하는 </a:t>
            </a:r>
            <a:r>
              <a:rPr lang="en-US" altLang="ko-KR" dirty="0">
                <a:latin typeface="맑은 고딕" charset="0"/>
                <a:ea typeface="맑은 고딕" charset="0"/>
              </a:rPr>
              <a:t>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 한 자리 값에 대한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진수 값을 표시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존 형식의 구조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pic>
        <p:nvPicPr>
          <p:cNvPr id="14340" name="Picture 2" descr="C:\Documents and Settings\Administrator\바탕 화면\운영체제\ch01_img\ch01_img\ch01-09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394" y="4998071"/>
            <a:ext cx="4392612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7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471055" y="931863"/>
            <a:ext cx="11111345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>
                <a:latin typeface="HY견고딕" charset="0"/>
                <a:ea typeface="HY견고딕" charset="0"/>
              </a:rPr>
              <a:t>10</a:t>
            </a:r>
            <a:r>
              <a:rPr lang="ko-KR" altLang="en-US" dirty="0">
                <a:latin typeface="HY견고딕" charset="0"/>
                <a:ea typeface="HY견고딕" charset="0"/>
              </a:rPr>
              <a:t>진수의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수치 영역의 값 표현 </a:t>
            </a:r>
            <a:r>
              <a:rPr lang="en-US" altLang="ko-KR" dirty="0">
                <a:latin typeface="맑은 고딕" charset="0"/>
                <a:ea typeface="맑은 고딕" charset="0"/>
              </a:rPr>
              <a:t>: [</a:t>
            </a:r>
            <a:r>
              <a:rPr lang="ko-KR" altLang="en-US" dirty="0">
                <a:latin typeface="맑은 고딕" charset="0"/>
                <a:ea typeface="맑은 고딕" charset="0"/>
              </a:rPr>
              <a:t>표 </a:t>
            </a:r>
            <a:r>
              <a:rPr lang="en-US" altLang="ko-KR" dirty="0">
                <a:latin typeface="맑은 고딕" charset="0"/>
                <a:ea typeface="맑은 고딕" charset="0"/>
              </a:rPr>
              <a:t>1-1]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pic>
        <p:nvPicPr>
          <p:cNvPr id="15364" name="Picture 2" descr="C:\Documents and Settings\Administrator\바탕 화면\운영체제\ch01_img\ch01_img\ch01-표-01_1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21" y="2236783"/>
            <a:ext cx="5469370" cy="441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274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95563" y="931863"/>
            <a:ext cx="11554691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>
                <a:latin typeface="HY견고딕" charset="0"/>
                <a:ea typeface="HY견고딕" charset="0"/>
              </a:rPr>
              <a:t>10</a:t>
            </a:r>
            <a:r>
              <a:rPr lang="ko-KR" altLang="en-US" dirty="0">
                <a:latin typeface="HY견고딕" charset="0"/>
                <a:ea typeface="HY견고딕" charset="0"/>
              </a:rPr>
              <a:t>진수의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여러 자리의 </a:t>
            </a:r>
            <a:r>
              <a:rPr lang="en-US" altLang="ko-KR" dirty="0">
                <a:latin typeface="맑은 고딕" charset="0"/>
                <a:ea typeface="맑은 고딕" charset="0"/>
              </a:rPr>
              <a:t>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진수를 표현하는 방법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진수의 자릿수만큼 존 형식을 연결하여 사용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마지막 자리의 존 영역에 부호를 표시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양수</a:t>
            </a:r>
            <a:r>
              <a:rPr lang="en-US" altLang="ko-KR" dirty="0">
                <a:latin typeface="맑은 고딕" charset="0"/>
                <a:ea typeface="맑은 고딕" charset="0"/>
              </a:rPr>
              <a:t>(+) : 1100</a:t>
            </a:r>
          </a:p>
          <a:p>
            <a:pPr lvl="3" eaLnBrk="1" hangingPunct="1"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음수</a:t>
            </a:r>
            <a:r>
              <a:rPr lang="en-US" altLang="ko-KR" dirty="0">
                <a:latin typeface="맑은 고딕" charset="0"/>
                <a:ea typeface="맑은 고딕" charset="0"/>
              </a:rPr>
              <a:t>(-) : 1101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pic>
        <p:nvPicPr>
          <p:cNvPr id="16388" name="Picture 2" descr="C:\Documents and Settings\Administrator\바탕 화면\운영체제\ch01_img\ch01_img\ch01-10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242" y="3865563"/>
            <a:ext cx="6988175" cy="182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2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>
          <a:xfrm>
            <a:off x="387927" y="931863"/>
            <a:ext cx="11194473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>
                <a:latin typeface="HY견고딕" charset="0"/>
                <a:ea typeface="HY견고딕" charset="0"/>
              </a:rPr>
              <a:t>10</a:t>
            </a:r>
            <a:r>
              <a:rPr lang="ko-KR" altLang="en-US" dirty="0">
                <a:latin typeface="HY견고딕" charset="0"/>
                <a:ea typeface="HY견고딕" charset="0"/>
              </a:rPr>
              <a:t>진수의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존 형식으로 </a:t>
            </a:r>
            <a:r>
              <a:rPr lang="en-US" altLang="ko-KR" dirty="0">
                <a:latin typeface="맑은 고딕" charset="0"/>
                <a:ea typeface="맑은 고딕" charset="0"/>
              </a:rPr>
              <a:t>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진수를 표현하는 예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b="1" dirty="0">
                <a:latin typeface="맑은 고딕" charset="0"/>
                <a:ea typeface="맑은 고딕" charset="0"/>
              </a:rPr>
              <a:t>+213</a:t>
            </a: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b="1" dirty="0">
                <a:latin typeface="맑은 고딕" charset="0"/>
                <a:ea typeface="맑은 고딕" charset="0"/>
              </a:rPr>
              <a:t>-213</a:t>
            </a:r>
            <a:endParaRPr lang="ko-KR" altLang="en-US" b="1" dirty="0">
              <a:latin typeface="맑은 고딕" charset="0"/>
              <a:ea typeface="맑은 고딕" charset="0"/>
            </a:endParaRPr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graphicFrame>
        <p:nvGraphicFramePr>
          <p:cNvPr id="4" name="Group 235"/>
          <p:cNvGraphicFramePr>
            <a:graphicFrameLocks noGrp="1"/>
          </p:cNvGraphicFramePr>
          <p:nvPr/>
        </p:nvGraphicFramePr>
        <p:xfrm>
          <a:off x="3000376" y="2474913"/>
          <a:ext cx="5903913" cy="889000"/>
        </p:xfrm>
        <a:graphic>
          <a:graphicData uri="http://schemas.openxmlformats.org/drawingml/2006/table">
            <a:tbl>
              <a:tblPr/>
              <a:tblGrid>
                <a:gridCol w="984250"/>
                <a:gridCol w="982663"/>
                <a:gridCol w="985837"/>
                <a:gridCol w="984250"/>
                <a:gridCol w="982663"/>
                <a:gridCol w="984250"/>
              </a:tblGrid>
              <a:tr h="50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1111</a:t>
                      </a:r>
                      <a:endParaRPr kumimoji="1" lang="en-US" altLang="ko-KR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0010</a:t>
                      </a:r>
                      <a:endParaRPr kumimoji="1" lang="en-US" alt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1111</a:t>
                      </a:r>
                      <a:endParaRPr kumimoji="1" lang="en-US" altLang="ko-KR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0001</a:t>
                      </a:r>
                      <a:endParaRPr kumimoji="1" lang="en-US" altLang="ko-KR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1100</a:t>
                      </a:r>
                      <a:endParaRPr kumimoji="1" lang="en-US" altLang="ko-KR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0011</a:t>
                      </a:r>
                      <a:endParaRPr kumimoji="1" lang="en-US" altLang="ko-KR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F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2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F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C(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+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)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3</a:t>
                      </a: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7439" name="Group 172"/>
          <p:cNvGrpSpPr>
            <a:grpSpLocks/>
          </p:cNvGrpSpPr>
          <p:nvPr/>
        </p:nvGrpSpPr>
        <p:grpSpPr bwMode="auto">
          <a:xfrm>
            <a:off x="3000375" y="2347914"/>
            <a:ext cx="1943100" cy="1463675"/>
            <a:chOff x="1202" y="981"/>
            <a:chExt cx="1224" cy="922"/>
          </a:xfrm>
        </p:grpSpPr>
        <p:sp>
          <p:nvSpPr>
            <p:cNvPr id="17482" name="AutoShape 165"/>
            <p:cNvSpPr>
              <a:spLocks noChangeArrowheads="1"/>
            </p:cNvSpPr>
            <p:nvPr/>
          </p:nvSpPr>
          <p:spPr bwMode="auto">
            <a:xfrm>
              <a:off x="1202" y="981"/>
              <a:ext cx="1224" cy="63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" name="Text Box 167"/>
            <p:cNvSpPr txBox="1">
              <a:spLocks noChangeArrowheads="1"/>
            </p:cNvSpPr>
            <p:nvPr/>
          </p:nvSpPr>
          <p:spPr bwMode="auto">
            <a:xfrm>
              <a:off x="1724" y="1670"/>
              <a:ext cx="2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charset="0"/>
                  <a:ea typeface="굴림" charset="0"/>
                </a:rPr>
                <a:t>2</a:t>
              </a:r>
            </a:p>
          </p:txBody>
        </p:sp>
      </p:grpSp>
      <p:grpSp>
        <p:nvGrpSpPr>
          <p:cNvPr id="17440" name="Group 173"/>
          <p:cNvGrpSpPr>
            <a:grpSpLocks/>
          </p:cNvGrpSpPr>
          <p:nvPr/>
        </p:nvGrpSpPr>
        <p:grpSpPr bwMode="auto">
          <a:xfrm>
            <a:off x="4972050" y="2347914"/>
            <a:ext cx="1943100" cy="1463675"/>
            <a:chOff x="1202" y="981"/>
            <a:chExt cx="1224" cy="922"/>
          </a:xfrm>
        </p:grpSpPr>
        <p:sp>
          <p:nvSpPr>
            <p:cNvPr id="17480" name="AutoShape 174"/>
            <p:cNvSpPr>
              <a:spLocks noChangeArrowheads="1"/>
            </p:cNvSpPr>
            <p:nvPr/>
          </p:nvSpPr>
          <p:spPr bwMode="auto">
            <a:xfrm>
              <a:off x="1202" y="981"/>
              <a:ext cx="1224" cy="63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0" name="Text Box 175"/>
            <p:cNvSpPr txBox="1">
              <a:spLocks noChangeArrowheads="1"/>
            </p:cNvSpPr>
            <p:nvPr/>
          </p:nvSpPr>
          <p:spPr bwMode="auto">
            <a:xfrm>
              <a:off x="1724" y="1670"/>
              <a:ext cx="2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charset="0"/>
                  <a:ea typeface="굴림" charset="0"/>
                </a:rPr>
                <a:t>1</a:t>
              </a:r>
            </a:p>
          </p:txBody>
        </p:sp>
      </p:grpSp>
      <p:grpSp>
        <p:nvGrpSpPr>
          <p:cNvPr id="17441" name="Group 176"/>
          <p:cNvGrpSpPr>
            <a:grpSpLocks/>
          </p:cNvGrpSpPr>
          <p:nvPr/>
        </p:nvGrpSpPr>
        <p:grpSpPr bwMode="auto">
          <a:xfrm>
            <a:off x="6959600" y="2347914"/>
            <a:ext cx="1943100" cy="1463675"/>
            <a:chOff x="1202" y="981"/>
            <a:chExt cx="1224" cy="922"/>
          </a:xfrm>
        </p:grpSpPr>
        <p:sp>
          <p:nvSpPr>
            <p:cNvPr id="17478" name="AutoShape 177"/>
            <p:cNvSpPr>
              <a:spLocks noChangeArrowheads="1"/>
            </p:cNvSpPr>
            <p:nvPr/>
          </p:nvSpPr>
          <p:spPr bwMode="auto">
            <a:xfrm>
              <a:off x="1202" y="981"/>
              <a:ext cx="1224" cy="63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3" name="Text Box 178"/>
            <p:cNvSpPr txBox="1">
              <a:spLocks noChangeArrowheads="1"/>
            </p:cNvSpPr>
            <p:nvPr/>
          </p:nvSpPr>
          <p:spPr bwMode="auto">
            <a:xfrm>
              <a:off x="1724" y="1670"/>
              <a:ext cx="2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charset="0"/>
                  <a:ea typeface="굴림" charset="0"/>
                </a:rPr>
                <a:t>3</a:t>
              </a:r>
            </a:p>
          </p:txBody>
        </p:sp>
      </p:grpSp>
      <p:graphicFrame>
        <p:nvGraphicFramePr>
          <p:cNvPr id="14" name="Group 236"/>
          <p:cNvGraphicFramePr>
            <a:graphicFrameLocks noGrp="1"/>
          </p:cNvGraphicFramePr>
          <p:nvPr/>
        </p:nvGraphicFramePr>
        <p:xfrm>
          <a:off x="3071814" y="4708525"/>
          <a:ext cx="5903913" cy="889000"/>
        </p:xfrm>
        <a:graphic>
          <a:graphicData uri="http://schemas.openxmlformats.org/drawingml/2006/table">
            <a:tbl>
              <a:tblPr/>
              <a:tblGrid>
                <a:gridCol w="984250"/>
                <a:gridCol w="982663"/>
                <a:gridCol w="985837"/>
                <a:gridCol w="984250"/>
                <a:gridCol w="982663"/>
                <a:gridCol w="984250"/>
              </a:tblGrid>
              <a:tr h="50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1111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0010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1111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0001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1101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0011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F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2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F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D(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-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)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3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7469" name="Group 216"/>
          <p:cNvGrpSpPr>
            <a:grpSpLocks/>
          </p:cNvGrpSpPr>
          <p:nvPr/>
        </p:nvGrpSpPr>
        <p:grpSpPr bwMode="auto">
          <a:xfrm>
            <a:off x="3071813" y="4581526"/>
            <a:ext cx="1943100" cy="1463675"/>
            <a:chOff x="1202" y="981"/>
            <a:chExt cx="1224" cy="922"/>
          </a:xfrm>
        </p:grpSpPr>
        <p:sp>
          <p:nvSpPr>
            <p:cNvPr id="17476" name="AutoShape 217"/>
            <p:cNvSpPr>
              <a:spLocks noChangeArrowheads="1"/>
            </p:cNvSpPr>
            <p:nvPr/>
          </p:nvSpPr>
          <p:spPr bwMode="auto">
            <a:xfrm>
              <a:off x="1202" y="981"/>
              <a:ext cx="1224" cy="63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7" name="Text Box 218"/>
            <p:cNvSpPr txBox="1">
              <a:spLocks noChangeArrowheads="1"/>
            </p:cNvSpPr>
            <p:nvPr/>
          </p:nvSpPr>
          <p:spPr bwMode="auto">
            <a:xfrm>
              <a:off x="1724" y="1670"/>
              <a:ext cx="2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charset="0"/>
                  <a:ea typeface="굴림" charset="0"/>
                </a:rPr>
                <a:t>2</a:t>
              </a:r>
            </a:p>
          </p:txBody>
        </p:sp>
      </p:grpSp>
      <p:grpSp>
        <p:nvGrpSpPr>
          <p:cNvPr id="17470" name="Group 219"/>
          <p:cNvGrpSpPr>
            <a:grpSpLocks/>
          </p:cNvGrpSpPr>
          <p:nvPr/>
        </p:nvGrpSpPr>
        <p:grpSpPr bwMode="auto">
          <a:xfrm>
            <a:off x="5043488" y="4581526"/>
            <a:ext cx="1943100" cy="1463675"/>
            <a:chOff x="1202" y="981"/>
            <a:chExt cx="1224" cy="922"/>
          </a:xfrm>
        </p:grpSpPr>
        <p:sp>
          <p:nvSpPr>
            <p:cNvPr id="17474" name="AutoShape 220"/>
            <p:cNvSpPr>
              <a:spLocks noChangeArrowheads="1"/>
            </p:cNvSpPr>
            <p:nvPr/>
          </p:nvSpPr>
          <p:spPr bwMode="auto">
            <a:xfrm>
              <a:off x="1202" y="981"/>
              <a:ext cx="1224" cy="63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20" name="Text Box 221"/>
            <p:cNvSpPr txBox="1">
              <a:spLocks noChangeArrowheads="1"/>
            </p:cNvSpPr>
            <p:nvPr/>
          </p:nvSpPr>
          <p:spPr bwMode="auto">
            <a:xfrm>
              <a:off x="1724" y="1670"/>
              <a:ext cx="2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charset="0"/>
                  <a:ea typeface="굴림" charset="0"/>
                </a:rPr>
                <a:t>1</a:t>
              </a:r>
            </a:p>
          </p:txBody>
        </p:sp>
      </p:grpSp>
      <p:grpSp>
        <p:nvGrpSpPr>
          <p:cNvPr id="17471" name="Group 222"/>
          <p:cNvGrpSpPr>
            <a:grpSpLocks/>
          </p:cNvGrpSpPr>
          <p:nvPr/>
        </p:nvGrpSpPr>
        <p:grpSpPr bwMode="auto">
          <a:xfrm>
            <a:off x="7031038" y="4581526"/>
            <a:ext cx="1943100" cy="1463675"/>
            <a:chOff x="1202" y="981"/>
            <a:chExt cx="1224" cy="922"/>
          </a:xfrm>
        </p:grpSpPr>
        <p:sp>
          <p:nvSpPr>
            <p:cNvPr id="17472" name="AutoShape 223"/>
            <p:cNvSpPr>
              <a:spLocks noChangeArrowheads="1"/>
            </p:cNvSpPr>
            <p:nvPr/>
          </p:nvSpPr>
          <p:spPr bwMode="auto">
            <a:xfrm>
              <a:off x="1202" y="981"/>
              <a:ext cx="1224" cy="63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23" name="Text Box 224"/>
            <p:cNvSpPr txBox="1">
              <a:spLocks noChangeArrowheads="1"/>
            </p:cNvSpPr>
            <p:nvPr/>
          </p:nvSpPr>
          <p:spPr bwMode="auto">
            <a:xfrm>
              <a:off x="1724" y="1670"/>
              <a:ext cx="2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charset="0"/>
                  <a:ea typeface="돋움" charset="0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" charset="0"/>
                  <a:ea typeface="굴림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498764" y="931863"/>
            <a:ext cx="11296072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 dirty="0">
                <a:latin typeface="HY견고딕" charset="0"/>
                <a:ea typeface="HY견고딕" charset="0"/>
              </a:rPr>
              <a:t>10</a:t>
            </a:r>
            <a:r>
              <a:rPr lang="ko-KR" altLang="en-US" dirty="0">
                <a:latin typeface="HY견고딕" charset="0"/>
                <a:ea typeface="HY견고딕" charset="0"/>
              </a:rPr>
              <a:t>진수의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팩</a:t>
            </a:r>
            <a:r>
              <a:rPr lang="en-US" altLang="ko-KR" dirty="0">
                <a:latin typeface="맑은 고딕" charset="0"/>
                <a:ea typeface="맑은 고딕" charset="0"/>
              </a:rPr>
              <a:t>(Pack) </a:t>
            </a:r>
            <a:r>
              <a:rPr lang="ko-KR" altLang="en-US" dirty="0">
                <a:latin typeface="맑은 고딕" charset="0"/>
                <a:ea typeface="맑은 고딕" charset="0"/>
              </a:rPr>
              <a:t>형식의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 한 자리를 표현하기 위해서 존 영역 없이 </a:t>
            </a:r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ko-KR" altLang="en-US" dirty="0">
                <a:latin typeface="맑은 고딕" charset="0"/>
                <a:ea typeface="맑은 고딕" charset="0"/>
              </a:rPr>
              <a:t>비트를 사용하는 형식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최하위 </a:t>
            </a:r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ko-KR" altLang="en-US" dirty="0">
                <a:latin typeface="맑은 고딕" charset="0"/>
                <a:ea typeface="맑은 고딕" charset="0"/>
              </a:rPr>
              <a:t>비트에 부호를 표시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양수</a:t>
            </a:r>
            <a:r>
              <a:rPr lang="en-US" altLang="ko-KR" dirty="0">
                <a:latin typeface="맑은 고딕" charset="0"/>
                <a:ea typeface="맑은 고딕" charset="0"/>
              </a:rPr>
              <a:t>(+) : 1100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pic>
        <p:nvPicPr>
          <p:cNvPr id="18436" name="Picture 2" descr="C:\Documents and Settings\Administrator\바탕 화면\운영체제\ch01_img\ch01_img\ch01-11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433" y="3672465"/>
            <a:ext cx="8207375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40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/>
          <p:cNvSpPr>
            <a:spLocks noGrp="1"/>
          </p:cNvSpPr>
          <p:nvPr>
            <p:ph sz="quarter" idx="10"/>
          </p:nvPr>
        </p:nvSpPr>
        <p:spPr>
          <a:xfrm>
            <a:off x="443345" y="931863"/>
            <a:ext cx="11249891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>
                <a:latin typeface="HY견고딕" charset="0"/>
                <a:ea typeface="HY견고딕" charset="0"/>
              </a:rPr>
              <a:t>10</a:t>
            </a:r>
            <a:r>
              <a:rPr lang="ko-KR" altLang="en-US" dirty="0">
                <a:latin typeface="HY견고딕" charset="0"/>
                <a:ea typeface="HY견고딕" charset="0"/>
              </a:rPr>
              <a:t>진수의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팩 형식으로 </a:t>
            </a:r>
            <a:r>
              <a:rPr lang="en-US" altLang="ko-KR" dirty="0">
                <a:latin typeface="맑은 고딕" charset="0"/>
                <a:ea typeface="맑은 고딕" charset="0"/>
              </a:rPr>
              <a:t>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진수를 표현한 예</a:t>
            </a:r>
            <a:endParaRPr lang="en-US" altLang="ko-KR" dirty="0">
              <a:latin typeface="맑은 고딕" charset="0"/>
              <a:ea typeface="맑은 고딕" charset="0"/>
            </a:endParaRPr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653" y="2481985"/>
            <a:ext cx="49053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04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86327" y="931863"/>
            <a:ext cx="11517746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>
                <a:latin typeface="HY견고딕" charset="0"/>
                <a:ea typeface="HY견고딕" charset="0"/>
              </a:rPr>
              <a:t>2</a:t>
            </a:r>
            <a:r>
              <a:rPr lang="ko-KR" altLang="en-US" dirty="0">
                <a:latin typeface="HY견고딕" charset="0"/>
                <a:ea typeface="HY견고딕" charset="0"/>
              </a:rPr>
              <a:t>진수의 정수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n</a:t>
            </a:r>
            <a:r>
              <a:rPr lang="ko-KR" altLang="en-US" dirty="0">
                <a:latin typeface="맑은 고딕" charset="0"/>
                <a:ea typeface="맑은 고딕" charset="0"/>
              </a:rPr>
              <a:t>비트의 부호 절대값 형식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최상위 </a:t>
            </a: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비트 </a:t>
            </a:r>
            <a:r>
              <a:rPr lang="en-US" altLang="ko-KR" dirty="0">
                <a:latin typeface="맑은 고딕" charset="0"/>
                <a:ea typeface="맑은 고딕" charset="0"/>
              </a:rPr>
              <a:t>: </a:t>
            </a:r>
            <a:r>
              <a:rPr lang="ko-KR" altLang="en-US" dirty="0">
                <a:latin typeface="맑은 고딕" charset="0"/>
                <a:ea typeface="맑은 고딕" charset="0"/>
              </a:rPr>
              <a:t>부호 표시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양수</a:t>
            </a:r>
            <a:r>
              <a:rPr lang="en-US" altLang="ko-KR" dirty="0">
                <a:latin typeface="맑은 고딕" charset="0"/>
                <a:ea typeface="맑은 고딕" charset="0"/>
              </a:rPr>
              <a:t>(+) : 0</a:t>
            </a:r>
          </a:p>
          <a:p>
            <a:pPr lvl="3" eaLnBrk="1" hangingPunct="1"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음수</a:t>
            </a:r>
            <a:r>
              <a:rPr lang="en-US" altLang="ko-KR" dirty="0">
                <a:latin typeface="맑은 고딕" charset="0"/>
                <a:ea typeface="맑은 고딕" charset="0"/>
              </a:rPr>
              <a:t>(-) : 1</a:t>
            </a: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나머지 </a:t>
            </a:r>
            <a:r>
              <a:rPr lang="en-US" altLang="ko-KR" dirty="0">
                <a:latin typeface="맑은 고딕" charset="0"/>
                <a:ea typeface="맑은 고딕" charset="0"/>
              </a:rPr>
              <a:t>n-1 </a:t>
            </a:r>
            <a:r>
              <a:rPr lang="ko-KR" altLang="en-US" dirty="0">
                <a:latin typeface="맑은 고딕" charset="0"/>
                <a:ea typeface="맑은 고딕" charset="0"/>
              </a:rPr>
              <a:t>비트 </a:t>
            </a:r>
            <a:r>
              <a:rPr lang="en-US" altLang="ko-KR" dirty="0">
                <a:latin typeface="맑은 고딕" charset="0"/>
                <a:ea typeface="맑은 고딕" charset="0"/>
              </a:rPr>
              <a:t>: </a:t>
            </a:r>
            <a:r>
              <a:rPr lang="ko-KR" altLang="en-US" dirty="0">
                <a:latin typeface="맑은 고딕" charset="0"/>
                <a:ea typeface="맑은 고딕" charset="0"/>
              </a:rPr>
              <a:t>이진수 표시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3">
              <a:buFont typeface="Arial" charset="0"/>
              <a:buChar char="−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바이트를 사용하는 부호 절대값 형식의 예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>
              <a:buFontTx/>
              <a:buNone/>
            </a:pPr>
            <a:r>
              <a:rPr lang="en-US" altLang="ko-KR" b="1" dirty="0">
                <a:latin typeface="맑은 고딕" charset="0"/>
                <a:ea typeface="맑은 고딕" charset="0"/>
              </a:rPr>
              <a:t>          </a:t>
            </a:r>
          </a:p>
          <a:p>
            <a:pPr lvl="2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31" y="4555982"/>
            <a:ext cx="3656012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499" y="4555982"/>
            <a:ext cx="357822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42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489527" y="931863"/>
            <a:ext cx="9949873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dirty="0">
                <a:latin typeface="HY견고딕" charset="0"/>
                <a:ea typeface="HY견고딕" charset="0"/>
              </a:rPr>
              <a:t>자료구조란</a:t>
            </a:r>
            <a:r>
              <a:rPr lang="en-US" altLang="ko-KR" dirty="0">
                <a:latin typeface="HY견고딕" charset="0"/>
                <a:ea typeface="HY견고딕" charset="0"/>
              </a:rPr>
              <a:t>?</a:t>
            </a:r>
            <a:r>
              <a:rPr lang="ko-KR" altLang="en-US" dirty="0">
                <a:latin typeface="HY견고딕" charset="0"/>
                <a:ea typeface="HY견고딕" charset="0"/>
              </a:rPr>
              <a:t> 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자료를 효율적으로 사용하기 위해서 자료의 특성에 따라서 분류하여 구성하고 저장 및 처리하는 모든 작업</a:t>
            </a:r>
            <a:endParaRPr lang="en-US" altLang="ko-KR" dirty="0">
              <a:latin typeface="맑은 고딕" charset="0"/>
              <a:ea typeface="맑은 고딕" charset="0"/>
            </a:endParaRP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latin typeface="HY견고딕" charset="0"/>
                <a:ea typeface="HY견고딕" charset="0"/>
              </a:rPr>
              <a:t>1. </a:t>
            </a:r>
            <a:r>
              <a:rPr lang="ko-KR" altLang="en-US" dirty="0">
                <a:latin typeface="HY견고딕" charset="0"/>
                <a:ea typeface="HY견고딕" charset="0"/>
              </a:rPr>
              <a:t>자료구조 개요</a:t>
            </a:r>
          </a:p>
        </p:txBody>
      </p:sp>
      <p:pic>
        <p:nvPicPr>
          <p:cNvPr id="7172" name="Picture 2" descr="C:\Documents and Settings\Administrator\바탕 화면\운영체제\ch01_img\ch01_img\ch01-01_c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80" y="3262614"/>
            <a:ext cx="5971020" cy="338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0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406400" y="931863"/>
            <a:ext cx="11369964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 dirty="0">
                <a:latin typeface="HY견고딕" charset="0"/>
                <a:ea typeface="HY견고딕" charset="0"/>
              </a:rPr>
              <a:t>2</a:t>
            </a:r>
            <a:r>
              <a:rPr lang="ko-KR" altLang="en-US" dirty="0">
                <a:latin typeface="HY견고딕" charset="0"/>
                <a:ea typeface="HY견고딕" charset="0"/>
              </a:rPr>
              <a:t>진수의 정수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의 보수</a:t>
            </a:r>
            <a:r>
              <a:rPr lang="en-US" altLang="ko-KR" dirty="0">
                <a:latin typeface="맑은 고딕" charset="0"/>
                <a:ea typeface="맑은 고딕" charset="0"/>
              </a:rPr>
              <a:t>(1’ Complement) </a:t>
            </a:r>
            <a:r>
              <a:rPr lang="ko-KR" altLang="en-US" dirty="0">
                <a:latin typeface="맑은 고딕" charset="0"/>
                <a:ea typeface="맑은 고딕" charset="0"/>
              </a:rPr>
              <a:t>형식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음수의 표현에서 부호 비트를 사용하는 대신 </a:t>
            </a: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의 보수를 사용하는 방법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n</a:t>
            </a:r>
            <a:r>
              <a:rPr lang="ko-KR" altLang="en-US" dirty="0">
                <a:latin typeface="맑은 고딕" charset="0"/>
                <a:ea typeface="맑은 고딕" charset="0"/>
              </a:rPr>
              <a:t>비트의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진수를 </a:t>
            </a: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의 보수로 만드는 방법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r>
              <a:rPr lang="en-US" altLang="ko-KR" dirty="0">
                <a:latin typeface="맑은 고딕" charset="0"/>
                <a:ea typeface="맑은 고딕" charset="0"/>
              </a:rPr>
              <a:t>n</a:t>
            </a:r>
            <a:r>
              <a:rPr lang="ko-KR" altLang="en-US" dirty="0">
                <a:latin typeface="맑은 고딕" charset="0"/>
                <a:ea typeface="맑은 고딕" charset="0"/>
              </a:rPr>
              <a:t>비트를 모두 </a:t>
            </a: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로 만든 이진수에서 변환하고자 하는 이진수를 뺀다</a:t>
            </a:r>
            <a:r>
              <a:rPr lang="en-US" altLang="ko-KR" dirty="0">
                <a:latin typeface="맑은 고딕" charset="0"/>
                <a:ea typeface="맑은 고딕" charset="0"/>
              </a:rPr>
              <a:t>.</a:t>
            </a:r>
          </a:p>
          <a:p>
            <a:pPr lvl="3" eaLnBrk="1" hangingPunct="1"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예</a:t>
            </a:r>
            <a:r>
              <a:rPr lang="en-US" altLang="ko-KR" dirty="0">
                <a:latin typeface="맑은 고딕" charset="0"/>
                <a:ea typeface="맑은 고딕" charset="0"/>
              </a:rPr>
              <a:t>) 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 </a:t>
            </a:r>
            <a:r>
              <a:rPr lang="en-US" altLang="ko-KR" dirty="0">
                <a:latin typeface="맑은 고딕" charset="0"/>
                <a:ea typeface="맑은 고딕" charset="0"/>
              </a:rPr>
              <a:t>21</a:t>
            </a:r>
            <a:r>
              <a:rPr lang="ko-KR" altLang="en-US" dirty="0">
                <a:latin typeface="맑은 고딕" charset="0"/>
                <a:ea typeface="맑은 고딕" charset="0"/>
              </a:rPr>
              <a:t>을 </a:t>
            </a: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의 보수로 만들기</a:t>
            </a:r>
            <a:r>
              <a:rPr lang="en-US" altLang="ko-KR" dirty="0">
                <a:latin typeface="맑은 고딕" charset="0"/>
                <a:ea typeface="맑은 고딕" charset="0"/>
              </a:rPr>
              <a:t>(1</a:t>
            </a:r>
            <a:r>
              <a:rPr lang="ko-KR" altLang="en-US" dirty="0">
                <a:latin typeface="맑은 고딕" charset="0"/>
                <a:ea typeface="맑은 고딕" charset="0"/>
              </a:rPr>
              <a:t>바이트 사용</a:t>
            </a:r>
            <a:r>
              <a:rPr lang="en-US" altLang="ko-KR" dirty="0">
                <a:latin typeface="맑은 고딕" charset="0"/>
                <a:ea typeface="맑은 고딕" charset="0"/>
              </a:rPr>
              <a:t>)</a:t>
            </a:r>
          </a:p>
          <a:p>
            <a:pPr lvl="3" eaLnBrk="1" hangingPunct="1">
              <a:buFont typeface="Arial" charset="0"/>
              <a:buChar char="−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en-US" altLang="ko-KR" sz="400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바이트 를 사용하는 </a:t>
            </a: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의 보수 형식의 예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>
              <a:buFontTx/>
              <a:buNone/>
            </a:pPr>
            <a:r>
              <a:rPr lang="en-US" altLang="ko-KR" b="1" dirty="0">
                <a:latin typeface="맑은 고딕" charset="0"/>
                <a:ea typeface="맑은 고딕" charset="0"/>
              </a:rPr>
              <a:t>       +21				        -21</a:t>
            </a:r>
          </a:p>
          <a:p>
            <a:pPr lvl="2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graphicFrame>
        <p:nvGraphicFramePr>
          <p:cNvPr id="4" name="Group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64614"/>
              </p:ext>
            </p:extLst>
          </p:nvPr>
        </p:nvGraphicFramePr>
        <p:xfrm>
          <a:off x="2813196" y="3784624"/>
          <a:ext cx="4967287" cy="1230374"/>
        </p:xfrm>
        <a:graphic>
          <a:graphicData uri="http://schemas.openxmlformats.org/drawingml/2006/table">
            <a:tbl>
              <a:tblPr/>
              <a:tblGrid>
                <a:gridCol w="2514600"/>
                <a:gridCol w="436562"/>
                <a:gridCol w="2016125"/>
              </a:tblGrid>
              <a:tr h="79153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   </a:t>
                      </a: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1 1 1 1 1 1 1 1</a:t>
                      </a:r>
                      <a:endParaRPr kumimoji="1" lang="en-US" altLang="ko-KR" sz="1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-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0 0 0 1 0 1 0 1</a:t>
                      </a:r>
                      <a:endParaRPr kumimoji="1" lang="en-US" altLang="ko-KR" sz="1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684" marB="4568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체" pitchFamily="49" charset="-127"/>
                        <a:ea typeface="돋움체" pitchFamily="49" charset="-127"/>
                        <a:cs typeface="한컴바탕" pitchFamily="18" charset="-127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☜</a:t>
                      </a:r>
                      <a:endParaRPr kumimoji="1" lang="en-US" altLang="ko-KR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684" marB="4568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체" pitchFamily="49" charset="-127"/>
                        <a:ea typeface="돋움체" pitchFamily="49" charset="-127"/>
                        <a:cs typeface="한컴바탕" pitchFamily="18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21</a:t>
                      </a:r>
                      <a:r>
                        <a:rPr kumimoji="1" lang="ko-KR" alt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</a:t>
                      </a: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2</a:t>
                      </a:r>
                      <a:r>
                        <a:rPr kumimoji="1" lang="ko-KR" alt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진수 값</a:t>
                      </a:r>
                      <a:endParaRPr kumimoji="1" lang="ko-KR" alt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684" marB="4568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77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 </a:t>
                      </a: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1 1 1 0 1 0 1 0</a:t>
                      </a:r>
                      <a:endParaRPr kumimoji="1" lang="en-US" altLang="ko-KR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684" marB="45684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☜ </a:t>
                      </a:r>
                      <a:endParaRPr kumimoji="1" lang="en-US" altLang="ko-KR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684" marB="4568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21</a:t>
                      </a:r>
                      <a:r>
                        <a:rPr kumimoji="1" lang="ko-KR" alt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1</a:t>
                      </a:r>
                      <a:r>
                        <a:rPr kumimoji="1" lang="ko-KR" alt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보수</a:t>
                      </a:r>
                      <a:endParaRPr kumimoji="1" lang="ko-KR" altLang="en-US" sz="1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684" marB="4568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2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59518"/>
              </p:ext>
            </p:extLst>
          </p:nvPr>
        </p:nvGraphicFramePr>
        <p:xfrm>
          <a:off x="2709069" y="5736433"/>
          <a:ext cx="2881313" cy="723983"/>
        </p:xfrm>
        <a:graphic>
          <a:graphicData uri="http://schemas.openxmlformats.org/drawingml/2006/table">
            <a:tbl>
              <a:tblPr/>
              <a:tblGrid>
                <a:gridCol w="579438"/>
                <a:gridCol w="2301875"/>
              </a:tblGrid>
              <a:tr h="431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0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0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0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0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0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675" marB="45675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5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←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   21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절대값  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 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→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Group 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093413"/>
              </p:ext>
            </p:extLst>
          </p:nvPr>
        </p:nvGraphicFramePr>
        <p:xfrm>
          <a:off x="7486074" y="5705185"/>
          <a:ext cx="2881313" cy="676566"/>
        </p:xfrm>
        <a:graphic>
          <a:graphicData uri="http://schemas.openxmlformats.org/drawingml/2006/table">
            <a:tbl>
              <a:tblPr/>
              <a:tblGrid>
                <a:gridCol w="579438"/>
                <a:gridCol w="2301875"/>
              </a:tblGrid>
              <a:tr h="3584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0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0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0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675" marB="45675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5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←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   21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1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보수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→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539" name="Text Box 202"/>
          <p:cNvSpPr txBox="1">
            <a:spLocks noChangeArrowheads="1"/>
          </p:cNvSpPr>
          <p:nvPr/>
        </p:nvSpPr>
        <p:spPr bwMode="auto">
          <a:xfrm>
            <a:off x="3606656" y="6592888"/>
            <a:ext cx="51117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ko-KR" sz="1600" b="1">
                <a:solidFill>
                  <a:srgbClr val="0000CC"/>
                </a:solidFill>
                <a:latin typeface="굴림" charset="0"/>
                <a:ea typeface="굴림" charset="0"/>
              </a:rPr>
              <a:t>☞ </a:t>
            </a:r>
            <a:r>
              <a:rPr lang="ko-KR" altLang="en-US" sz="1600" b="1" dirty="0">
                <a:solidFill>
                  <a:srgbClr val="0000CC"/>
                </a:solidFill>
                <a:latin typeface="굴림" charset="0"/>
                <a:ea typeface="굴림" charset="0"/>
              </a:rPr>
              <a:t>부호절대값형식의 양수 표현과 같음</a:t>
            </a:r>
            <a:r>
              <a:rPr lang="en-US" altLang="ko-KR" sz="1600" b="1" dirty="0">
                <a:solidFill>
                  <a:srgbClr val="0000CC"/>
                </a:solidFill>
                <a:latin typeface="굴림" charset="0"/>
                <a:ea typeface="굴림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06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314035" y="931863"/>
            <a:ext cx="11656291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 dirty="0">
                <a:latin typeface="HY견고딕" charset="0"/>
                <a:ea typeface="HY견고딕" charset="0"/>
              </a:rPr>
              <a:t>2</a:t>
            </a:r>
            <a:r>
              <a:rPr lang="ko-KR" altLang="en-US" dirty="0">
                <a:latin typeface="HY견고딕" charset="0"/>
                <a:ea typeface="HY견고딕" charset="0"/>
              </a:rPr>
              <a:t>진수의 정수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의 보수</a:t>
            </a:r>
            <a:r>
              <a:rPr lang="en-US" altLang="ko-KR" dirty="0">
                <a:latin typeface="맑은 고딕" charset="0"/>
                <a:ea typeface="맑은 고딕" charset="0"/>
              </a:rPr>
              <a:t>(2’ Complement) </a:t>
            </a:r>
            <a:r>
              <a:rPr lang="ko-KR" altLang="en-US" dirty="0">
                <a:latin typeface="맑은 고딕" charset="0"/>
                <a:ea typeface="맑은 고딕" charset="0"/>
              </a:rPr>
              <a:t>형식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음수의 표현에서 부호 비트를 사용하는 대신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의 보수를 사용하는 방법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n</a:t>
            </a:r>
            <a:r>
              <a:rPr lang="ko-KR" altLang="en-US" dirty="0">
                <a:latin typeface="맑은 고딕" charset="0"/>
                <a:ea typeface="맑은 고딕" charset="0"/>
              </a:rPr>
              <a:t>비트의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진수를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의 보수로 만드는 방법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3" eaLnBrk="1" hangingPunct="1">
              <a:buFont typeface="Arial" charset="0"/>
              <a:buChar char="−"/>
            </a:pP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의 보수에 </a:t>
            </a: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을 더해준다</a:t>
            </a:r>
            <a:r>
              <a:rPr lang="en-US" altLang="ko-KR" dirty="0">
                <a:latin typeface="맑은 고딕" charset="0"/>
                <a:ea typeface="맑은 고딕" charset="0"/>
              </a:rPr>
              <a:t>.</a:t>
            </a:r>
          </a:p>
          <a:p>
            <a:pPr lvl="3" eaLnBrk="1" hangingPunct="1"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예</a:t>
            </a:r>
            <a:r>
              <a:rPr lang="en-US" altLang="ko-KR" dirty="0">
                <a:latin typeface="맑은 고딕" charset="0"/>
                <a:ea typeface="맑은 고딕" charset="0"/>
              </a:rPr>
              <a:t>) 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 </a:t>
            </a:r>
            <a:r>
              <a:rPr lang="en-US" altLang="ko-KR" dirty="0">
                <a:latin typeface="맑은 고딕" charset="0"/>
                <a:ea typeface="맑은 고딕" charset="0"/>
              </a:rPr>
              <a:t>21</a:t>
            </a:r>
            <a:r>
              <a:rPr lang="ko-KR" altLang="en-US" dirty="0">
                <a:latin typeface="맑은 고딕" charset="0"/>
                <a:ea typeface="맑은 고딕" charset="0"/>
              </a:rPr>
              <a:t>을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의 보수로 만들기</a:t>
            </a:r>
            <a:r>
              <a:rPr lang="en-US" altLang="ko-KR" dirty="0">
                <a:latin typeface="맑은 고딕" charset="0"/>
                <a:ea typeface="맑은 고딕" charset="0"/>
              </a:rPr>
              <a:t>(1</a:t>
            </a:r>
            <a:r>
              <a:rPr lang="ko-KR" altLang="en-US" dirty="0">
                <a:latin typeface="맑은 고딕" charset="0"/>
                <a:ea typeface="맑은 고딕" charset="0"/>
              </a:rPr>
              <a:t>바이트 사용</a:t>
            </a:r>
            <a:r>
              <a:rPr lang="en-US" altLang="ko-KR" dirty="0">
                <a:latin typeface="맑은 고딕" charset="0"/>
                <a:ea typeface="맑은 고딕" charset="0"/>
              </a:rPr>
              <a:t>)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graphicFrame>
        <p:nvGraphicFramePr>
          <p:cNvPr id="4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8209"/>
              </p:ext>
            </p:extLst>
          </p:nvPr>
        </p:nvGraphicFramePr>
        <p:xfrm>
          <a:off x="3112223" y="4001655"/>
          <a:ext cx="4967287" cy="1692275"/>
        </p:xfrm>
        <a:graphic>
          <a:graphicData uri="http://schemas.openxmlformats.org/drawingml/2006/table">
            <a:tbl>
              <a:tblPr/>
              <a:tblGrid>
                <a:gridCol w="2514599"/>
                <a:gridCol w="436563"/>
                <a:gridCol w="2016125"/>
              </a:tblGrid>
              <a:tr h="78653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   </a:t>
                      </a: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1 1 1 1 1 1 1 1</a:t>
                      </a:r>
                      <a:endParaRPr kumimoji="1" lang="en-US" altLang="ko-KR" sz="1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-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0 0 0 1 0 1 0 1</a:t>
                      </a:r>
                      <a:endParaRPr kumimoji="1" lang="en-US" altLang="ko-KR" sz="1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729" marB="4572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체" pitchFamily="49" charset="-127"/>
                        <a:ea typeface="돋움체" pitchFamily="49" charset="-127"/>
                        <a:cs typeface="한컴바탕" pitchFamily="18" charset="-127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☜</a:t>
                      </a:r>
                      <a:endParaRPr kumimoji="1" lang="en-US" altLang="ko-KR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729" marB="4572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체" pitchFamily="49" charset="-127"/>
                        <a:ea typeface="돋움체" pitchFamily="49" charset="-127"/>
                        <a:cs typeface="한컴바탕" pitchFamily="18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21</a:t>
                      </a:r>
                      <a:r>
                        <a:rPr kumimoji="1" lang="ko-KR" alt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</a:t>
                      </a: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2</a:t>
                      </a:r>
                      <a:r>
                        <a:rPr kumimoji="1" lang="ko-KR" alt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진수 값</a:t>
                      </a:r>
                      <a:endParaRPr kumimoji="1" lang="ko-KR" altLang="en-US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729" marB="4572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8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 </a:t>
                      </a: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1 1 1 0 1 0 1 0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+                1</a:t>
                      </a:r>
                      <a:endParaRPr kumimoji="1" lang="en-US" altLang="ko-KR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729" marB="45729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☜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</a:t>
                      </a:r>
                      <a:endParaRPr kumimoji="1" lang="en-US" altLang="ko-KR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729" marB="4572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21</a:t>
                      </a:r>
                      <a:r>
                        <a:rPr kumimoji="1" lang="ko-KR" alt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</a:t>
                      </a:r>
                      <a:r>
                        <a:rPr kumimoji="1" lang="en-US" altLang="ko-KR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1</a:t>
                      </a:r>
                      <a:r>
                        <a:rPr kumimoji="1" lang="ko-KR" alt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보수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729" marB="4572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 </a:t>
                      </a: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</a:t>
                      </a:r>
                      <a:r>
                        <a:rPr kumimoji="1" lang="en-US" altLang="ko-KR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1 1 1 0 1 0 1 1</a:t>
                      </a:r>
                      <a:endParaRPr kumimoji="1" lang="en-US" altLang="ko-KR" sz="19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729" marB="45729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☜ </a:t>
                      </a:r>
                      <a:endParaRPr kumimoji="1" lang="en-US" altLang="ko-KR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729" marB="4572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21</a:t>
                      </a:r>
                      <a:r>
                        <a:rPr kumimoji="1" lang="ko-KR" alt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</a:t>
                      </a:r>
                      <a:r>
                        <a:rPr kumimoji="1" lang="en-US" altLang="ko-KR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2</a:t>
                      </a:r>
                      <a:r>
                        <a:rPr kumimoji="1" lang="ko-KR" alt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보수</a:t>
                      </a:r>
                      <a:endParaRPr kumimoji="1" lang="ko-KR" altLang="en-US" sz="1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T="45729" marB="4572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06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41745" y="931863"/>
            <a:ext cx="11499273" cy="57150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altLang="ko-KR" dirty="0">
                <a:latin typeface="HY견고딕" charset="0"/>
                <a:ea typeface="HY견고딕" charset="0"/>
              </a:rPr>
              <a:t>2</a:t>
            </a:r>
            <a:r>
              <a:rPr lang="ko-KR" altLang="en-US" dirty="0">
                <a:latin typeface="HY견고딕" charset="0"/>
                <a:ea typeface="HY견고딕" charset="0"/>
              </a:rPr>
              <a:t>진수의 정수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의 보수</a:t>
            </a:r>
            <a:r>
              <a:rPr lang="en-US" altLang="ko-KR" dirty="0">
                <a:latin typeface="맑은 고딕" charset="0"/>
                <a:ea typeface="맑은 고딕" charset="0"/>
              </a:rPr>
              <a:t>(2’ Complement) </a:t>
            </a:r>
            <a:r>
              <a:rPr lang="ko-KR" altLang="en-US" dirty="0">
                <a:latin typeface="맑은 고딕" charset="0"/>
                <a:ea typeface="맑은 고딕" charset="0"/>
              </a:rPr>
              <a:t>형식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바이트를 사용하는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진 보수 형식의 예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>
              <a:buFontTx/>
              <a:buNone/>
            </a:pPr>
            <a:r>
              <a:rPr lang="en-US" altLang="ko-KR" b="1" dirty="0">
                <a:latin typeface="맑은 고딕" charset="0"/>
                <a:ea typeface="맑은 고딕" charset="0"/>
              </a:rPr>
              <a:t>      +21                                         -21</a:t>
            </a: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marL="627062" lvl="2" indent="0">
              <a:buNone/>
            </a:pPr>
            <a:endParaRPr lang="en-US" altLang="ko-KR" sz="1000" dirty="0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진수 정수의 세 가지 표현 방법에서 양수의 표현은 같고 </a:t>
            </a:r>
            <a:r>
              <a:rPr lang="ko-KR" altLang="en-US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음수의 </a:t>
            </a:r>
            <a:r>
              <a:rPr lang="en-US" altLang="ko-KR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</a:br>
            <a:r>
              <a:rPr lang="ko-KR" altLang="en-US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표현만 다르다</a:t>
            </a:r>
            <a:r>
              <a:rPr lang="en-US" altLang="ko-KR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graphicFrame>
        <p:nvGraphicFramePr>
          <p:cNvPr id="4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09805"/>
              </p:ext>
            </p:extLst>
          </p:nvPr>
        </p:nvGraphicFramePr>
        <p:xfrm>
          <a:off x="2927350" y="2743200"/>
          <a:ext cx="2952750" cy="676566"/>
        </p:xfrm>
        <a:graphic>
          <a:graphicData uri="http://schemas.openxmlformats.org/drawingml/2006/table">
            <a:tbl>
              <a:tblPr/>
              <a:tblGrid>
                <a:gridCol w="593725"/>
                <a:gridCol w="2359025"/>
              </a:tblGrid>
              <a:tr h="2535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0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0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0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0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0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675" marB="45675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5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←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   21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절대값  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 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→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72242"/>
              </p:ext>
            </p:extLst>
          </p:nvPr>
        </p:nvGraphicFramePr>
        <p:xfrm>
          <a:off x="7528791" y="2695783"/>
          <a:ext cx="2952750" cy="723983"/>
        </p:xfrm>
        <a:graphic>
          <a:graphicData uri="http://schemas.openxmlformats.org/drawingml/2006/table">
            <a:tbl>
              <a:tblPr/>
              <a:tblGrid>
                <a:gridCol w="593725"/>
                <a:gridCol w="2359025"/>
              </a:tblGrid>
              <a:tr h="431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</a:t>
                      </a: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1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0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0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  <a:cs typeface="한컴바탕" pitchFamily="18" charset="-127"/>
                        </a:rPr>
                        <a:t> 1</a:t>
                      </a: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  <a:cs typeface="한컴바탕" pitchFamily="18" charset="-127"/>
                      </a:endParaRPr>
                    </a:p>
                  </a:txBody>
                  <a:tcPr marT="45675" marB="45675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5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←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   21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2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의 보수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체" pitchFamily="49" charset="-127"/>
                          <a:cs typeface="한컴바탕" pitchFamily="18" charset="-127"/>
                        </a:rPr>
                        <a:t> 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  <a:cs typeface="한컴바탕" pitchFamily="18" charset="-127"/>
                        </a:rPr>
                        <a:t> →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돋움체" pitchFamily="49" charset="-127"/>
                        <a:cs typeface="한컴바탕" pitchFamily="18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578" name="Text Box 29"/>
          <p:cNvSpPr txBox="1">
            <a:spLocks noChangeArrowheads="1"/>
          </p:cNvSpPr>
          <p:nvPr/>
        </p:nvSpPr>
        <p:spPr bwMode="auto">
          <a:xfrm>
            <a:off x="4403725" y="3789363"/>
            <a:ext cx="4822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charset="0"/>
                <a:ea typeface="돋움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ko-KR" sz="1800" b="1" dirty="0">
                <a:solidFill>
                  <a:srgbClr val="0000CC"/>
                </a:solidFill>
                <a:latin typeface="굴림" charset="0"/>
                <a:ea typeface="굴림" charset="0"/>
              </a:rPr>
              <a:t>☞ </a:t>
            </a:r>
            <a:r>
              <a:rPr lang="ko-KR" altLang="en-US" sz="1800" b="1" dirty="0">
                <a:solidFill>
                  <a:srgbClr val="0000CC"/>
                </a:solidFill>
                <a:latin typeface="굴림" charset="0"/>
                <a:ea typeface="굴림" charset="0"/>
              </a:rPr>
              <a:t>부호절대값형식의   양수 표현과 같음</a:t>
            </a:r>
            <a:r>
              <a:rPr lang="en-US" altLang="ko-KR" sz="1800" b="1" dirty="0">
                <a:solidFill>
                  <a:srgbClr val="0000CC"/>
                </a:solidFill>
                <a:latin typeface="굴림" charset="0"/>
                <a:ea typeface="굴림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1510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>
          <a:xfrm>
            <a:off x="350982" y="931863"/>
            <a:ext cx="11379200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 dirty="0">
                <a:latin typeface="HY견고딕" charset="0"/>
                <a:ea typeface="HY견고딕" charset="0"/>
              </a:rPr>
              <a:t>2</a:t>
            </a:r>
            <a:r>
              <a:rPr lang="ko-KR" altLang="en-US" dirty="0">
                <a:latin typeface="HY견고딕" charset="0"/>
                <a:ea typeface="HY견고딕" charset="0"/>
              </a:rPr>
              <a:t>진수의 실수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고정 소수점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소수점이 항상 최상위 비트의 왼쪽 밖에 고정되어 있는 것으로 </a:t>
            </a:r>
            <a:r>
              <a:rPr lang="en-US" altLang="ko-KR" dirty="0">
                <a:latin typeface="맑은 고딕" charset="0"/>
                <a:ea typeface="맑은 고딕" charset="0"/>
              </a:rPr>
              <a:t/>
            </a:r>
            <a:br>
              <a:rPr lang="en-US" altLang="ko-KR" dirty="0">
                <a:latin typeface="맑은 고딕" charset="0"/>
                <a:ea typeface="맑은 고딕" charset="0"/>
              </a:rPr>
            </a:br>
            <a:r>
              <a:rPr lang="ko-KR" altLang="en-US" dirty="0">
                <a:latin typeface="맑은 고딕" charset="0"/>
                <a:ea typeface="맑은 고딕" charset="0"/>
              </a:rPr>
              <a:t>취급하는 방법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고정 소수점 표현의 </a:t>
            </a:r>
            <a:r>
              <a:rPr lang="en-US" altLang="ko-KR" b="1" dirty="0">
                <a:solidFill>
                  <a:srgbClr val="3366FF"/>
                </a:solidFill>
                <a:latin typeface="맑은 고딕" charset="0"/>
                <a:ea typeface="맑은 고딕" charset="0"/>
              </a:rPr>
              <a:t>00010101</a:t>
            </a:r>
            <a:r>
              <a:rPr lang="ko-KR" altLang="en-US" dirty="0">
                <a:latin typeface="맑은 고딕" charset="0"/>
                <a:ea typeface="맑은 고딕" charset="0"/>
              </a:rPr>
              <a:t>은 </a:t>
            </a:r>
            <a:r>
              <a:rPr lang="en-US" altLang="ko-KR" b="1" dirty="0">
                <a:solidFill>
                  <a:srgbClr val="3366FF"/>
                </a:solidFill>
                <a:latin typeface="맑은 고딕" charset="0"/>
                <a:ea typeface="맑은 고딕" charset="0"/>
              </a:rPr>
              <a:t>0.00010101</a:t>
            </a:r>
            <a:r>
              <a:rPr lang="ko-KR" altLang="en-US" dirty="0">
                <a:latin typeface="맑은 고딕" charset="0"/>
                <a:ea typeface="맑은 고딕" charset="0"/>
              </a:rPr>
              <a:t>의 실수 값을 의미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부동 소수점 형식의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고정 소수점 형식에 비해서 표현 가능한 값의 범위가 넓다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실수를 구분하여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895350" lvl="3" indent="0">
              <a:buNone/>
            </a:pP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276" y="5059364"/>
            <a:ext cx="44640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10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30909" y="931863"/>
            <a:ext cx="11693236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>
                <a:latin typeface="HY견고딕" charset="0"/>
                <a:ea typeface="HY견고딕" charset="0"/>
              </a:rPr>
              <a:t>2</a:t>
            </a:r>
            <a:r>
              <a:rPr lang="ko-KR" altLang="en-US" dirty="0">
                <a:latin typeface="HY견고딕" charset="0"/>
                <a:ea typeface="HY견고딕" charset="0"/>
              </a:rPr>
              <a:t>진수의 실수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부동 소수점 형식의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ko-KR" altLang="en-US" dirty="0">
                <a:latin typeface="맑은 고딕" charset="0"/>
                <a:ea typeface="맑은 고딕" charset="0"/>
              </a:rPr>
              <a:t>바이트를 사용하는 부동 소수점 형식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895350" lvl="3" indent="0">
              <a:buNone/>
            </a:pP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수치자료의 표현</a:t>
            </a:r>
          </a:p>
        </p:txBody>
      </p:sp>
      <p:pic>
        <p:nvPicPr>
          <p:cNvPr id="25604" name="Picture 2" descr="C:\Documents and Settings\Administrator\바탕 화면\운영체제\ch01_img\ch01_img\ch01-12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04" y="3147292"/>
            <a:ext cx="82613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380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323273" y="931863"/>
            <a:ext cx="11526982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dirty="0">
                <a:latin typeface="HY견고딕" charset="0"/>
                <a:ea typeface="HY견고딕" charset="0"/>
              </a:rPr>
              <a:t>문자자료의 표현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문자에 대한 이진수 코드를 정의하여 사용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문자에 대한 이진수 코드표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BCD </a:t>
            </a:r>
            <a:r>
              <a:rPr lang="ko-KR" altLang="en-US" dirty="0">
                <a:latin typeface="맑은 고딕" charset="0"/>
                <a:ea typeface="맑은 고딕" charset="0"/>
              </a:rPr>
              <a:t>코드</a:t>
            </a: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EBCDIC </a:t>
            </a:r>
            <a:r>
              <a:rPr lang="ko-KR" altLang="en-US" dirty="0">
                <a:latin typeface="맑은 고딕" charset="0"/>
                <a:ea typeface="맑은 고딕" charset="0"/>
              </a:rPr>
              <a:t>코드 </a:t>
            </a:r>
          </a:p>
          <a:p>
            <a:pPr lvl="2"/>
            <a:r>
              <a:rPr lang="en-US" altLang="ko-KR" dirty="0">
                <a:latin typeface="맑은 고딕" charset="0"/>
                <a:ea typeface="맑은 고딕" charset="0"/>
              </a:rPr>
              <a:t>ASCII </a:t>
            </a:r>
            <a:r>
              <a:rPr lang="ko-KR" altLang="en-US" dirty="0">
                <a:latin typeface="맑은 고딕" charset="0"/>
                <a:ea typeface="맑은 고딕" charset="0"/>
              </a:rPr>
              <a:t>코드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문자자료의 표현</a:t>
            </a:r>
          </a:p>
        </p:txBody>
      </p:sp>
    </p:spTree>
    <p:extLst>
      <p:ext uri="{BB962C8B-B14F-4D97-AF65-F5344CB8AC3E}">
        <p14:creationId xmlns:p14="http://schemas.microsoft.com/office/powerpoint/2010/main" val="4305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>
          <a:xfrm>
            <a:off x="267855" y="931863"/>
            <a:ext cx="11600872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 dirty="0">
                <a:latin typeface="HY견고딕" charset="0"/>
                <a:ea typeface="HY견고딕" charset="0"/>
              </a:rPr>
              <a:t>BCD </a:t>
            </a:r>
            <a:r>
              <a:rPr lang="ko-KR" altLang="en-US" dirty="0">
                <a:latin typeface="HY견고딕" charset="0"/>
                <a:ea typeface="HY견고딕" charset="0"/>
              </a:rPr>
              <a:t>코드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6</a:t>
            </a:r>
            <a:r>
              <a:rPr lang="ko-KR" altLang="en-US" dirty="0">
                <a:latin typeface="맑은 고딕" charset="0"/>
                <a:ea typeface="맑은 고딕" charset="0"/>
              </a:rPr>
              <a:t>비트를 사용하여 문자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상위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비트 </a:t>
            </a:r>
            <a:r>
              <a:rPr lang="en-US" altLang="ko-KR" dirty="0">
                <a:latin typeface="맑은 고딕" charset="0"/>
                <a:ea typeface="맑은 고딕" charset="0"/>
              </a:rPr>
              <a:t>: </a:t>
            </a:r>
            <a:r>
              <a:rPr lang="ko-KR" altLang="en-US" dirty="0">
                <a:latin typeface="맑은 고딕" charset="0"/>
                <a:ea typeface="맑은 고딕" charset="0"/>
              </a:rPr>
              <a:t>존 비트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하위 </a:t>
            </a:r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ko-KR" altLang="en-US" dirty="0">
                <a:latin typeface="맑은 고딕" charset="0"/>
                <a:ea typeface="맑은 고딕" charset="0"/>
              </a:rPr>
              <a:t>비트 </a:t>
            </a:r>
            <a:r>
              <a:rPr lang="en-US" altLang="ko-KR" dirty="0">
                <a:latin typeface="맑은 고딕" charset="0"/>
                <a:ea typeface="맑은 고딕" charset="0"/>
              </a:rPr>
              <a:t>: 2</a:t>
            </a:r>
            <a:r>
              <a:rPr lang="ko-KR" altLang="en-US" dirty="0">
                <a:latin typeface="맑은 고딕" charset="0"/>
                <a:ea typeface="맑은 고딕" charset="0"/>
              </a:rPr>
              <a:t>진수 비트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존 비트와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진수 비트를 조합하여 </a:t>
            </a:r>
            <a:r>
              <a:rPr lang="en-US" altLang="ko-KR" dirty="0">
                <a:latin typeface="맑은 고딕" charset="0"/>
                <a:ea typeface="맑은 고딕" charset="0"/>
              </a:rPr>
              <a:t>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 </a:t>
            </a:r>
            <a:r>
              <a:rPr lang="en-US" altLang="ko-KR" dirty="0">
                <a:latin typeface="맑은 고딕" charset="0"/>
                <a:ea typeface="맑은 고딕" charset="0"/>
              </a:rPr>
              <a:t>0~9</a:t>
            </a:r>
            <a:r>
              <a:rPr lang="ko-KR" altLang="en-US" dirty="0">
                <a:latin typeface="맑은 고딕" charset="0"/>
                <a:ea typeface="맑은 고딕" charset="0"/>
              </a:rPr>
              <a:t>와 영어 대문자</a:t>
            </a:r>
            <a:r>
              <a:rPr lang="en-US" altLang="ko-KR" dirty="0">
                <a:latin typeface="맑은 고딕" charset="0"/>
                <a:ea typeface="맑은 고딕" charset="0"/>
              </a:rPr>
              <a:t>, </a:t>
            </a:r>
            <a:br>
              <a:rPr lang="en-US" altLang="ko-KR" dirty="0">
                <a:latin typeface="맑은 고딕" charset="0"/>
                <a:ea typeface="맑은 고딕" charset="0"/>
              </a:rPr>
            </a:br>
            <a:r>
              <a:rPr lang="ko-KR" altLang="en-US" dirty="0">
                <a:latin typeface="맑은 고딕" charset="0"/>
                <a:ea typeface="맑은 고딕" charset="0"/>
              </a:rPr>
              <a:t>특수 문자를 표현</a:t>
            </a:r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문자자료의 표현</a:t>
            </a:r>
          </a:p>
        </p:txBody>
      </p:sp>
      <p:pic>
        <p:nvPicPr>
          <p:cNvPr id="27652" name="Picture 2" descr="C:\Documents and Settings\Administrator\바탕 화면\운영체제\ch01_img\ch01_img\ch01-13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24" y="4232565"/>
            <a:ext cx="7777162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32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277600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>
                <a:latin typeface="HY견고딕" charset="0"/>
                <a:ea typeface="HY견고딕" charset="0"/>
              </a:rPr>
              <a:t>BCD </a:t>
            </a:r>
            <a:r>
              <a:rPr lang="ko-KR" altLang="en-US" dirty="0">
                <a:latin typeface="HY견고딕" charset="0"/>
                <a:ea typeface="HY견고딕" charset="0"/>
              </a:rPr>
              <a:t>코드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BCD </a:t>
            </a:r>
            <a:r>
              <a:rPr lang="ko-KR" altLang="en-US" dirty="0">
                <a:latin typeface="맑은 고딕" charset="0"/>
                <a:ea typeface="맑은 고딕" charset="0"/>
              </a:rPr>
              <a:t>코드표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예</a:t>
            </a:r>
            <a:r>
              <a:rPr lang="en-US" altLang="ko-KR" dirty="0">
                <a:latin typeface="맑은 고딕" charset="0"/>
                <a:ea typeface="맑은 고딕" charset="0"/>
              </a:rPr>
              <a:t>) </a:t>
            </a:r>
            <a:r>
              <a:rPr lang="ko-KR" altLang="en-US" dirty="0">
                <a:latin typeface="맑은 고딕" charset="0"/>
                <a:ea typeface="맑은 고딕" charset="0"/>
              </a:rPr>
              <a:t>영문자 </a:t>
            </a:r>
            <a:r>
              <a:rPr lang="en-US" altLang="ko-KR" dirty="0">
                <a:latin typeface="맑은 고딕" charset="0"/>
                <a:ea typeface="맑은 고딕" charset="0"/>
              </a:rPr>
              <a:t>A</a:t>
            </a:r>
            <a:r>
              <a:rPr lang="ko-KR" altLang="en-US" dirty="0">
                <a:latin typeface="맑은 고딕" charset="0"/>
                <a:ea typeface="맑은 고딕" charset="0"/>
              </a:rPr>
              <a:t>에 대한 </a:t>
            </a:r>
            <a:r>
              <a:rPr lang="en-US" altLang="ko-KR" dirty="0">
                <a:latin typeface="맑은 고딕" charset="0"/>
                <a:ea typeface="맑은 고딕" charset="0"/>
              </a:rPr>
              <a:t>BCD </a:t>
            </a:r>
            <a:r>
              <a:rPr lang="ko-KR" altLang="en-US" dirty="0">
                <a:latin typeface="맑은 고딕" charset="0"/>
                <a:ea typeface="맑은 고딕" charset="0"/>
              </a:rPr>
              <a:t>코드 ☞ 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01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0001</a:t>
            </a:r>
          </a:p>
          <a:p>
            <a:pPr lvl="1">
              <a:buFont typeface="Wingdings" charset="2"/>
              <a:buChar char="§"/>
            </a:pP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문자자료의 표현</a:t>
            </a:r>
          </a:p>
        </p:txBody>
      </p:sp>
      <p:pic>
        <p:nvPicPr>
          <p:cNvPr id="28676" name="Picture 2" descr="C:\Documents and Settings\Administrator\바탕 화면\운영체제\ch01_img\ch01_img\ch01-표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67" y="2644017"/>
            <a:ext cx="6850206" cy="390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80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67855" y="931863"/>
            <a:ext cx="11536218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>
                <a:latin typeface="HY견고딕" charset="0"/>
                <a:ea typeface="HY견고딕" charset="0"/>
              </a:rPr>
              <a:t>EBCDIC </a:t>
            </a:r>
            <a:r>
              <a:rPr lang="ko-KR" altLang="en-US" dirty="0">
                <a:latin typeface="HY견고딕" charset="0"/>
                <a:ea typeface="HY견고딕" charset="0"/>
              </a:rPr>
              <a:t>코드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8</a:t>
            </a:r>
            <a:r>
              <a:rPr lang="ko-KR" altLang="en-US" dirty="0">
                <a:latin typeface="맑은 고딕" charset="0"/>
                <a:ea typeface="맑은 고딕" charset="0"/>
              </a:rPr>
              <a:t>비트를 사용하여 문자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상위 </a:t>
            </a:r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ko-KR" altLang="en-US" dirty="0">
                <a:latin typeface="맑은 고딕" charset="0"/>
                <a:ea typeface="맑은 고딕" charset="0"/>
              </a:rPr>
              <a:t>비트 </a:t>
            </a:r>
            <a:r>
              <a:rPr lang="en-US" altLang="ko-KR" dirty="0">
                <a:latin typeface="맑은 고딕" charset="0"/>
                <a:ea typeface="맑은 고딕" charset="0"/>
              </a:rPr>
              <a:t>: </a:t>
            </a:r>
            <a:r>
              <a:rPr lang="ko-KR" altLang="en-US" dirty="0">
                <a:latin typeface="맑은 고딕" charset="0"/>
                <a:ea typeface="맑은 고딕" charset="0"/>
              </a:rPr>
              <a:t>존 비트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하위 </a:t>
            </a:r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ko-KR" altLang="en-US" dirty="0">
                <a:latin typeface="맑은 고딕" charset="0"/>
                <a:ea typeface="맑은 고딕" charset="0"/>
              </a:rPr>
              <a:t>비트 </a:t>
            </a:r>
            <a:r>
              <a:rPr lang="en-US" altLang="ko-KR" dirty="0">
                <a:latin typeface="맑은 고딕" charset="0"/>
                <a:ea typeface="맑은 고딕" charset="0"/>
              </a:rPr>
              <a:t>: 2</a:t>
            </a:r>
            <a:r>
              <a:rPr lang="ko-KR" altLang="en-US" dirty="0">
                <a:latin typeface="맑은 고딕" charset="0"/>
                <a:ea typeface="맑은 고딕" charset="0"/>
              </a:rPr>
              <a:t>진수 비트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존 비트와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진수 비트를 조합하여 </a:t>
            </a:r>
            <a:r>
              <a:rPr lang="en-US" altLang="ko-KR" dirty="0">
                <a:latin typeface="맑은 고딕" charset="0"/>
                <a:ea typeface="맑은 고딕" charset="0"/>
              </a:rPr>
              <a:t>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 </a:t>
            </a:r>
            <a:r>
              <a:rPr lang="en-US" altLang="ko-KR" dirty="0">
                <a:latin typeface="맑은 고딕" charset="0"/>
                <a:ea typeface="맑은 고딕" charset="0"/>
              </a:rPr>
              <a:t>0~9</a:t>
            </a:r>
            <a:r>
              <a:rPr lang="ko-KR" altLang="en-US" dirty="0">
                <a:latin typeface="맑은 고딕" charset="0"/>
                <a:ea typeface="맑은 고딕" charset="0"/>
              </a:rPr>
              <a:t>와 영어 대문자</a:t>
            </a:r>
            <a:r>
              <a:rPr lang="en-US" altLang="ko-KR" dirty="0">
                <a:latin typeface="맑은 고딕" charset="0"/>
                <a:ea typeface="맑은 고딕" charset="0"/>
              </a:rPr>
              <a:t>/</a:t>
            </a:r>
            <a:r>
              <a:rPr lang="ko-KR" altLang="en-US" dirty="0">
                <a:latin typeface="맑은 고딕" charset="0"/>
                <a:ea typeface="맑은 고딕" charset="0"/>
              </a:rPr>
              <a:t>소문자와</a:t>
            </a:r>
            <a:r>
              <a:rPr lang="en-US" altLang="ko-KR" dirty="0">
                <a:latin typeface="맑은 고딕" charset="0"/>
                <a:ea typeface="맑은 고딕" charset="0"/>
              </a:rPr>
              <a:t/>
            </a:r>
            <a:br>
              <a:rPr lang="en-US" altLang="ko-KR" dirty="0">
                <a:latin typeface="맑은 고딕" charset="0"/>
                <a:ea typeface="맑은 고딕" charset="0"/>
              </a:rPr>
            </a:br>
            <a:r>
              <a:rPr lang="ko-KR" altLang="en-US" dirty="0">
                <a:latin typeface="맑은 고딕" charset="0"/>
                <a:ea typeface="맑은 고딕" charset="0"/>
              </a:rPr>
              <a:t>특수문자를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EBCDIC </a:t>
            </a:r>
            <a:r>
              <a:rPr lang="ko-KR" altLang="en-US" dirty="0">
                <a:latin typeface="맑은 고딕" charset="0"/>
                <a:ea typeface="맑은 고딕" charset="0"/>
              </a:rPr>
              <a:t>코드의 구성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문자자료의 표현</a:t>
            </a:r>
          </a:p>
        </p:txBody>
      </p:sp>
      <p:pic>
        <p:nvPicPr>
          <p:cNvPr id="29700" name="Picture 2" descr="C:\Documents and Settings\Administrator\바탕 화면\운영체제\ch01_img\ch01_img\ch01-14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414" y="4315980"/>
            <a:ext cx="6121400" cy="225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989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49381" y="931863"/>
            <a:ext cx="11499273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>
                <a:latin typeface="HY견고딕" charset="0"/>
                <a:ea typeface="HY견고딕" charset="0"/>
              </a:rPr>
              <a:t>EBCDIC </a:t>
            </a:r>
            <a:r>
              <a:rPr lang="ko-KR" altLang="en-US" dirty="0">
                <a:latin typeface="HY견고딕" charset="0"/>
                <a:ea typeface="HY견고딕" charset="0"/>
              </a:rPr>
              <a:t>코드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EBCDIC </a:t>
            </a:r>
            <a:r>
              <a:rPr lang="ko-KR" altLang="en-US" dirty="0">
                <a:latin typeface="맑은 고딕" charset="0"/>
                <a:ea typeface="맑은 고딕" charset="0"/>
              </a:rPr>
              <a:t>코드 표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예</a:t>
            </a:r>
            <a:r>
              <a:rPr lang="en-US" altLang="ko-KR" dirty="0">
                <a:latin typeface="맑은 고딕" charset="0"/>
                <a:ea typeface="맑은 고딕" charset="0"/>
              </a:rPr>
              <a:t>) </a:t>
            </a:r>
            <a:r>
              <a:rPr lang="ko-KR" altLang="en-US" dirty="0">
                <a:latin typeface="맑은 고딕" charset="0"/>
                <a:ea typeface="맑은 고딕" charset="0"/>
              </a:rPr>
              <a:t>영문자 </a:t>
            </a:r>
            <a:r>
              <a:rPr lang="en-US" altLang="ko-KR" dirty="0">
                <a:latin typeface="맑은 고딕" charset="0"/>
                <a:ea typeface="맑은 고딕" charset="0"/>
              </a:rPr>
              <a:t>A</a:t>
            </a:r>
            <a:r>
              <a:rPr lang="ko-KR" altLang="en-US" dirty="0">
                <a:latin typeface="맑은 고딕" charset="0"/>
                <a:ea typeface="맑은 고딕" charset="0"/>
              </a:rPr>
              <a:t>에 대한 </a:t>
            </a:r>
            <a:r>
              <a:rPr lang="en-US" altLang="ko-KR" dirty="0">
                <a:latin typeface="맑은 고딕" charset="0"/>
                <a:ea typeface="맑은 고딕" charset="0"/>
              </a:rPr>
              <a:t>EBCDIC </a:t>
            </a:r>
            <a:r>
              <a:rPr lang="ko-KR" altLang="en-US" dirty="0">
                <a:latin typeface="맑은 고딕" charset="0"/>
                <a:ea typeface="맑은 고딕" charset="0"/>
              </a:rPr>
              <a:t>코드 ☞ 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1100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0001</a:t>
            </a:r>
          </a:p>
          <a:p>
            <a:pPr lvl="2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문자자료의 표현</a:t>
            </a:r>
          </a:p>
        </p:txBody>
      </p:sp>
      <p:pic>
        <p:nvPicPr>
          <p:cNvPr id="30724" name="Picture 3" descr="C:\Documents and Settings\Administrator\바탕 화면\운영체제\ch01_img\ch01_img\ch01-표-03_1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902" y="2561611"/>
            <a:ext cx="4952134" cy="412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07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charset="0"/>
                <a:ea typeface="HY견고딕" charset="0"/>
              </a:rPr>
              <a:t>1. </a:t>
            </a:r>
            <a:r>
              <a:rPr lang="ko-KR" altLang="en-US" dirty="0">
                <a:latin typeface="HY견고딕" charset="0"/>
                <a:ea typeface="HY견고딕" charset="0"/>
              </a:rPr>
              <a:t>자료구조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자료구조의 역할</a:t>
            </a:r>
            <a:endParaRPr lang="en-US" altLang="ko-KR" dirty="0"/>
          </a:p>
          <a:p>
            <a:pPr lvl="1"/>
            <a:r>
              <a:rPr lang="ko-KR" altLang="en-US" dirty="0"/>
              <a:t>컴퓨터 프로그래밍에 있어서 가장 기초적인 학문분야</a:t>
            </a:r>
            <a:endParaRPr lang="en-US" altLang="ko-KR" dirty="0"/>
          </a:p>
          <a:p>
            <a:pPr lvl="1"/>
            <a:r>
              <a:rPr lang="ko-KR" altLang="en-US" dirty="0"/>
              <a:t>컴퓨터 프로그램의 기본 골격</a:t>
            </a:r>
            <a:endParaRPr lang="en-US" altLang="ko-KR" dirty="0"/>
          </a:p>
          <a:p>
            <a:pPr lvl="2"/>
            <a:r>
              <a:rPr lang="ko-KR" altLang="en-US" sz="2400" dirty="0"/>
              <a:t>프로그램이 효율적이고 안전하게 동작하게 하기 위해서 반드시 필요</a:t>
            </a:r>
            <a:endParaRPr lang="en-US" altLang="ko-KR" sz="2400" dirty="0"/>
          </a:p>
          <a:p>
            <a:endParaRPr lang="en-US" altLang="ko-KR" dirty="0" smtClean="0"/>
          </a:p>
          <a:p>
            <a:r>
              <a:rPr lang="ko-KR" altLang="en-US" dirty="0" smtClean="0"/>
              <a:t>간과하기 </a:t>
            </a:r>
            <a:r>
              <a:rPr lang="ko-KR" altLang="en-US" dirty="0"/>
              <a:t>쉬운 경우</a:t>
            </a:r>
            <a:endParaRPr lang="en-US" altLang="ko-KR" dirty="0"/>
          </a:p>
          <a:p>
            <a:pPr lvl="1"/>
            <a:r>
              <a:rPr lang="ko-KR" altLang="en-US" dirty="0"/>
              <a:t>프로그램의 크기가 작은 경우</a:t>
            </a:r>
            <a:endParaRPr lang="en-US" altLang="ko-KR" dirty="0"/>
          </a:p>
          <a:p>
            <a:pPr lvl="1"/>
            <a:r>
              <a:rPr lang="ko-KR" altLang="en-US" dirty="0"/>
              <a:t>대형 프로젝트의 초기 단계</a:t>
            </a:r>
            <a:endParaRPr lang="en-US" altLang="ko-KR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	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→ </a:t>
            </a:r>
            <a:r>
              <a:rPr lang="ko-KR" altLang="en-US" dirty="0"/>
              <a:t>구조적인 결함 발생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>
          <a:xfrm>
            <a:off x="240145" y="931863"/>
            <a:ext cx="11693237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 dirty="0">
                <a:latin typeface="HY견고딕" charset="0"/>
                <a:ea typeface="HY견고딕" charset="0"/>
              </a:rPr>
              <a:t>ASCII </a:t>
            </a:r>
            <a:r>
              <a:rPr lang="ko-KR" altLang="en-US" dirty="0">
                <a:latin typeface="HY견고딕" charset="0"/>
                <a:ea typeface="HY견고딕" charset="0"/>
              </a:rPr>
              <a:t>코드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7</a:t>
            </a:r>
            <a:r>
              <a:rPr lang="ko-KR" altLang="en-US" dirty="0">
                <a:latin typeface="맑은 고딕" charset="0"/>
                <a:ea typeface="맑은 고딕" charset="0"/>
              </a:rPr>
              <a:t>비트를 사용하여 문자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상위 </a:t>
            </a:r>
            <a:r>
              <a:rPr lang="en-US" altLang="ko-KR" dirty="0">
                <a:latin typeface="맑은 고딕" charset="0"/>
                <a:ea typeface="맑은 고딕" charset="0"/>
              </a:rPr>
              <a:t>3</a:t>
            </a:r>
            <a:r>
              <a:rPr lang="ko-KR" altLang="en-US" dirty="0">
                <a:latin typeface="맑은 고딕" charset="0"/>
                <a:ea typeface="맑은 고딕" charset="0"/>
              </a:rPr>
              <a:t>비트 </a:t>
            </a:r>
            <a:r>
              <a:rPr lang="en-US" altLang="ko-KR" dirty="0">
                <a:latin typeface="맑은 고딕" charset="0"/>
                <a:ea typeface="맑은 고딕" charset="0"/>
              </a:rPr>
              <a:t>: </a:t>
            </a:r>
            <a:r>
              <a:rPr lang="ko-KR" altLang="en-US" dirty="0">
                <a:latin typeface="맑은 고딕" charset="0"/>
                <a:ea typeface="맑은 고딕" charset="0"/>
              </a:rPr>
              <a:t>존 비트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하위 </a:t>
            </a:r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r>
              <a:rPr lang="ko-KR" altLang="en-US" dirty="0">
                <a:latin typeface="맑은 고딕" charset="0"/>
                <a:ea typeface="맑은 고딕" charset="0"/>
              </a:rPr>
              <a:t>비트 </a:t>
            </a:r>
            <a:r>
              <a:rPr lang="en-US" altLang="ko-KR" dirty="0">
                <a:latin typeface="맑은 고딕" charset="0"/>
                <a:ea typeface="맑은 고딕" charset="0"/>
              </a:rPr>
              <a:t>: 2</a:t>
            </a:r>
            <a:r>
              <a:rPr lang="ko-KR" altLang="en-US" dirty="0">
                <a:latin typeface="맑은 고딕" charset="0"/>
                <a:ea typeface="맑은 고딕" charset="0"/>
              </a:rPr>
              <a:t>진수 비트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존 비트와 </a:t>
            </a: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r>
              <a:rPr lang="ko-KR" altLang="en-US" dirty="0">
                <a:latin typeface="맑은 고딕" charset="0"/>
                <a:ea typeface="맑은 고딕" charset="0"/>
              </a:rPr>
              <a:t>진수 비트를 조합하여 </a:t>
            </a:r>
            <a:r>
              <a:rPr lang="en-US" altLang="ko-KR" dirty="0">
                <a:latin typeface="맑은 고딕" charset="0"/>
                <a:ea typeface="맑은 고딕" charset="0"/>
              </a:rPr>
              <a:t>10</a:t>
            </a:r>
            <a:r>
              <a:rPr lang="ko-KR" altLang="en-US" dirty="0">
                <a:latin typeface="맑은 고딕" charset="0"/>
                <a:ea typeface="맑은 고딕" charset="0"/>
              </a:rPr>
              <a:t>진수 </a:t>
            </a:r>
            <a:r>
              <a:rPr lang="en-US" altLang="ko-KR" dirty="0">
                <a:latin typeface="맑은 고딕" charset="0"/>
                <a:ea typeface="맑은 고딕" charset="0"/>
              </a:rPr>
              <a:t>0~9</a:t>
            </a:r>
            <a:r>
              <a:rPr lang="ko-KR" altLang="en-US" dirty="0">
                <a:latin typeface="맑은 고딕" charset="0"/>
                <a:ea typeface="맑은 고딕" charset="0"/>
              </a:rPr>
              <a:t>와 영어 대문자</a:t>
            </a:r>
            <a:r>
              <a:rPr lang="en-US" altLang="ko-KR" dirty="0">
                <a:latin typeface="맑은 고딕" charset="0"/>
                <a:ea typeface="맑은 고딕" charset="0"/>
              </a:rPr>
              <a:t>/</a:t>
            </a:r>
            <a:r>
              <a:rPr lang="ko-KR" altLang="en-US" dirty="0">
                <a:latin typeface="맑은 고딕" charset="0"/>
                <a:ea typeface="맑은 고딕" charset="0"/>
              </a:rPr>
              <a:t>소문자</a:t>
            </a:r>
            <a:r>
              <a:rPr lang="en-US" altLang="ko-KR" dirty="0">
                <a:latin typeface="맑은 고딕" charset="0"/>
                <a:ea typeface="맑은 고딕" charset="0"/>
              </a:rPr>
              <a:t>, </a:t>
            </a:r>
            <a:br>
              <a:rPr lang="en-US" altLang="ko-KR" dirty="0">
                <a:latin typeface="맑은 고딕" charset="0"/>
                <a:ea typeface="맑은 고딕" charset="0"/>
              </a:rPr>
            </a:br>
            <a:r>
              <a:rPr lang="ko-KR" altLang="en-US" dirty="0">
                <a:latin typeface="맑은 고딕" charset="0"/>
                <a:ea typeface="맑은 고딕" charset="0"/>
              </a:rPr>
              <a:t>특수문자를 표현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ASCII </a:t>
            </a:r>
            <a:r>
              <a:rPr lang="ko-KR" altLang="en-US" dirty="0">
                <a:latin typeface="맑은 고딕" charset="0"/>
                <a:ea typeface="맑은 고딕" charset="0"/>
              </a:rPr>
              <a:t>코드의 구성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문자자료의 표현</a:t>
            </a:r>
          </a:p>
        </p:txBody>
      </p:sp>
      <p:pic>
        <p:nvPicPr>
          <p:cNvPr id="31748" name="Picture 2" descr="C:\Documents and Settings\Administrator\바탕 화면\운영체제\ch01_img\ch01_img\ch01-15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2" y="4714010"/>
            <a:ext cx="41052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687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67855" y="931863"/>
            <a:ext cx="11637818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altLang="ko-KR">
                <a:latin typeface="HY견고딕" charset="0"/>
                <a:ea typeface="HY견고딕" charset="0"/>
              </a:rPr>
              <a:t>ASCII </a:t>
            </a:r>
            <a:r>
              <a:rPr lang="ko-KR" altLang="en-US" dirty="0">
                <a:latin typeface="HY견고딕" charset="0"/>
                <a:ea typeface="HY견고딕" charset="0"/>
              </a:rPr>
              <a:t>코드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ASCII </a:t>
            </a:r>
            <a:r>
              <a:rPr lang="ko-KR" altLang="en-US" dirty="0">
                <a:latin typeface="맑은 고딕" charset="0"/>
                <a:ea typeface="맑은 고딕" charset="0"/>
              </a:rPr>
              <a:t>코드표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예</a:t>
            </a:r>
            <a:r>
              <a:rPr lang="en-US" altLang="ko-KR" dirty="0">
                <a:latin typeface="맑은 고딕" charset="0"/>
                <a:ea typeface="맑은 고딕" charset="0"/>
              </a:rPr>
              <a:t>) </a:t>
            </a:r>
            <a:r>
              <a:rPr lang="ko-KR" altLang="en-US" dirty="0">
                <a:latin typeface="맑은 고딕" charset="0"/>
                <a:ea typeface="맑은 고딕" charset="0"/>
              </a:rPr>
              <a:t>영문자 </a:t>
            </a:r>
            <a:r>
              <a:rPr lang="en-US" altLang="ko-KR" dirty="0">
                <a:latin typeface="맑은 고딕" charset="0"/>
                <a:ea typeface="맑은 고딕" charset="0"/>
              </a:rPr>
              <a:t>A</a:t>
            </a:r>
            <a:r>
              <a:rPr lang="ko-KR" altLang="en-US" dirty="0">
                <a:latin typeface="맑은 고딕" charset="0"/>
                <a:ea typeface="맑은 고딕" charset="0"/>
              </a:rPr>
              <a:t>에 대한 </a:t>
            </a:r>
            <a:r>
              <a:rPr lang="en-US" altLang="ko-KR" dirty="0">
                <a:latin typeface="맑은 고딕" charset="0"/>
                <a:ea typeface="맑은 고딕" charset="0"/>
              </a:rPr>
              <a:t>ASCII </a:t>
            </a:r>
            <a:r>
              <a:rPr lang="ko-KR" altLang="en-US" dirty="0">
                <a:latin typeface="맑은 고딕" charset="0"/>
                <a:ea typeface="맑은 고딕" charset="0"/>
              </a:rPr>
              <a:t>코드 ☞ 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100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0001</a:t>
            </a:r>
          </a:p>
          <a:p>
            <a:pPr lvl="2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문자자료의 표현</a:t>
            </a:r>
          </a:p>
        </p:txBody>
      </p:sp>
      <p:pic>
        <p:nvPicPr>
          <p:cNvPr id="32772" name="Picture 2" descr="C:\Documents and Settings\Administrator\바탕 화면\운영체제\ch01_img\ch01_img\ch01-표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915" y="2705821"/>
            <a:ext cx="3964169" cy="394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51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49381" y="931863"/>
            <a:ext cx="11702473" cy="57150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v"/>
            </a:pPr>
            <a:r>
              <a:rPr lang="ko-KR" altLang="en-US">
                <a:latin typeface="HY견고딕" charset="0"/>
                <a:ea typeface="HY견고딕" charset="0"/>
              </a:rPr>
              <a:t>논리자료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논리값을 표현하기 위한 자료 형식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논리값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참</a:t>
            </a:r>
            <a:r>
              <a:rPr lang="en-US" altLang="ko-KR" dirty="0">
                <a:latin typeface="맑은 고딕" charset="0"/>
                <a:ea typeface="맑은 고딕" charset="0"/>
              </a:rPr>
              <a:t>(True)</a:t>
            </a:r>
            <a:r>
              <a:rPr lang="ko-KR" altLang="en-US" dirty="0">
                <a:latin typeface="맑은 고딕" charset="0"/>
                <a:ea typeface="맑은 고딕" charset="0"/>
              </a:rPr>
              <a:t>와 거짓</a:t>
            </a:r>
            <a:r>
              <a:rPr lang="en-US" altLang="ko-KR" dirty="0">
                <a:latin typeface="맑은 고딕" charset="0"/>
                <a:ea typeface="맑은 고딕" charset="0"/>
              </a:rPr>
              <a:t>(False), 1</a:t>
            </a:r>
            <a:r>
              <a:rPr lang="ko-KR" altLang="en-US" dirty="0">
                <a:latin typeface="맑은 고딕" charset="0"/>
                <a:ea typeface="맑은 고딕" charset="0"/>
              </a:rPr>
              <a:t>과</a:t>
            </a:r>
            <a:r>
              <a:rPr lang="en-US" altLang="ko-KR" dirty="0">
                <a:latin typeface="맑은 고딕" charset="0"/>
                <a:ea typeface="맑은 고딕" charset="0"/>
              </a:rPr>
              <a:t> 0</a:t>
            </a:r>
          </a:p>
          <a:p>
            <a:pPr lvl="1">
              <a:buFont typeface="Wingdings" charset="2"/>
              <a:buChar char="§"/>
            </a:pP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바이트를 사용하여 논리자료를 표현하는 방법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방법 </a:t>
            </a:r>
            <a:r>
              <a:rPr lang="en-US" altLang="ko-KR" dirty="0">
                <a:latin typeface="맑은 고딕" charset="0"/>
                <a:ea typeface="맑은 고딕" charset="0"/>
              </a:rPr>
              <a:t>1)</a:t>
            </a:r>
          </a:p>
          <a:p>
            <a:pPr lvl="3" eaLnBrk="1" hangingPunct="1"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참 </a:t>
            </a:r>
            <a:r>
              <a:rPr lang="en-US" altLang="ko-KR" dirty="0">
                <a:latin typeface="맑은 고딕" charset="0"/>
                <a:ea typeface="맑은 고딕" charset="0"/>
              </a:rPr>
              <a:t>: </a:t>
            </a:r>
            <a:r>
              <a:rPr lang="ko-KR" altLang="en-US" dirty="0">
                <a:latin typeface="맑은 고딕" charset="0"/>
                <a:ea typeface="맑은 고딕" charset="0"/>
              </a:rPr>
              <a:t>최하위 비트를 </a:t>
            </a: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로 표시 </a:t>
            </a:r>
            <a:r>
              <a:rPr lang="en-US" altLang="ko-KR" dirty="0">
                <a:latin typeface="맑은 고딕" charset="0"/>
                <a:ea typeface="맑은 고딕" charset="0"/>
              </a:rPr>
              <a:t> 	</a:t>
            </a:r>
            <a:r>
              <a:rPr lang="en-US" altLang="ko-KR" b="1" dirty="0">
                <a:latin typeface="맑은 고딕" charset="0"/>
                <a:ea typeface="맑은 고딕" charset="0"/>
              </a:rPr>
              <a:t>00000001</a:t>
            </a:r>
          </a:p>
          <a:p>
            <a:pPr lvl="3" eaLnBrk="1" hangingPunct="1">
              <a:lnSpc>
                <a:spcPct val="90000"/>
              </a:lnSpc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거짓 </a:t>
            </a:r>
            <a:r>
              <a:rPr lang="en-US" altLang="ko-KR" dirty="0">
                <a:latin typeface="Times New Roman" charset="0"/>
                <a:ea typeface="맑은 고딕" charset="0"/>
              </a:rPr>
              <a:t>: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</a:rPr>
              <a:t>전체 비트를 </a:t>
            </a:r>
            <a:r>
              <a:rPr lang="en-US" altLang="ko-KR" dirty="0">
                <a:latin typeface="맑은 고딕" charset="0"/>
                <a:ea typeface="맑은 고딕" charset="0"/>
              </a:rPr>
              <a:t>0</a:t>
            </a:r>
            <a:r>
              <a:rPr lang="ko-KR" altLang="en-US" dirty="0">
                <a:latin typeface="맑은 고딕" charset="0"/>
                <a:ea typeface="맑은 고딕" charset="0"/>
              </a:rPr>
              <a:t>으로 표시</a:t>
            </a:r>
            <a:r>
              <a:rPr lang="en-US" altLang="ko-KR" dirty="0">
                <a:latin typeface="맑은 고딕" charset="0"/>
                <a:ea typeface="맑은 고딕" charset="0"/>
              </a:rPr>
              <a:t>. 	</a:t>
            </a:r>
            <a:r>
              <a:rPr lang="en-US" altLang="ko-KR" b="1" dirty="0">
                <a:latin typeface="맑은 고딕" charset="0"/>
                <a:ea typeface="맑은 고딕" charset="0"/>
              </a:rPr>
              <a:t>00000000</a:t>
            </a:r>
          </a:p>
          <a:p>
            <a:pPr lvl="3" eaLnBrk="1" hangingPunct="1">
              <a:lnSpc>
                <a:spcPct val="90000"/>
              </a:lnSpc>
              <a:buFont typeface="Arial" charset="0"/>
              <a:buChar char="−"/>
            </a:pPr>
            <a:endParaRPr lang="en-US" altLang="ko-KR" b="1" dirty="0">
              <a:latin typeface="맑은 고딕" charset="0"/>
              <a:ea typeface="맑은 고딕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ko-KR" altLang="en-US" dirty="0">
                <a:latin typeface="맑은 고딕" charset="0"/>
                <a:ea typeface="맑은 고딕" charset="0"/>
              </a:rPr>
              <a:t>방법</a:t>
            </a:r>
            <a:r>
              <a:rPr lang="en-US" altLang="ko-KR" dirty="0">
                <a:latin typeface="맑은 고딕" charset="0"/>
                <a:ea typeface="맑은 고딕" charset="0"/>
              </a:rPr>
              <a:t>2)</a:t>
            </a:r>
          </a:p>
          <a:p>
            <a:pPr lvl="3" eaLnBrk="1" hangingPunct="1">
              <a:lnSpc>
                <a:spcPct val="90000"/>
              </a:lnSpc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참 </a:t>
            </a:r>
            <a:r>
              <a:rPr lang="en-US" altLang="ko-KR" dirty="0">
                <a:latin typeface="Times New Roman" charset="0"/>
                <a:ea typeface="맑은 고딕" charset="0"/>
              </a:rPr>
              <a:t>: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</a:rPr>
              <a:t>전체 비트를 </a:t>
            </a: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로 표시</a:t>
            </a:r>
            <a:r>
              <a:rPr lang="en-US" altLang="ko-KR" dirty="0">
                <a:latin typeface="맑은 고딕" charset="0"/>
                <a:ea typeface="맑은 고딕" charset="0"/>
              </a:rPr>
              <a:t>. 		</a:t>
            </a:r>
            <a:r>
              <a:rPr lang="en-US" altLang="ko-KR" b="1" dirty="0">
                <a:latin typeface="맑은 고딕" charset="0"/>
                <a:ea typeface="맑은 고딕" charset="0"/>
              </a:rPr>
              <a:t>11111111</a:t>
            </a:r>
          </a:p>
          <a:p>
            <a:pPr lvl="3" eaLnBrk="1" hangingPunct="1">
              <a:lnSpc>
                <a:spcPct val="90000"/>
              </a:lnSpc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거짓 </a:t>
            </a:r>
            <a:r>
              <a:rPr lang="en-US" altLang="ko-KR" dirty="0">
                <a:latin typeface="Times New Roman" charset="0"/>
                <a:ea typeface="맑은 고딕" charset="0"/>
              </a:rPr>
              <a:t>: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</a:rPr>
              <a:t>전체 비트를 </a:t>
            </a:r>
            <a:r>
              <a:rPr lang="en-US" altLang="ko-KR" dirty="0">
                <a:latin typeface="맑은 고딕" charset="0"/>
                <a:ea typeface="맑은 고딕" charset="0"/>
              </a:rPr>
              <a:t>0</a:t>
            </a:r>
            <a:r>
              <a:rPr lang="ko-KR" altLang="en-US" dirty="0">
                <a:latin typeface="맑은 고딕" charset="0"/>
                <a:ea typeface="맑은 고딕" charset="0"/>
              </a:rPr>
              <a:t>으로 표시</a:t>
            </a:r>
            <a:r>
              <a:rPr lang="en-US" altLang="ko-KR" dirty="0">
                <a:latin typeface="맑은 고딕" charset="0"/>
                <a:ea typeface="맑은 고딕" charset="0"/>
              </a:rPr>
              <a:t>. 	</a:t>
            </a:r>
            <a:r>
              <a:rPr lang="en-US" altLang="ko-KR" b="1" dirty="0">
                <a:latin typeface="맑은 고딕" charset="0"/>
                <a:ea typeface="맑은 고딕" charset="0"/>
              </a:rPr>
              <a:t>00000000</a:t>
            </a:r>
          </a:p>
          <a:p>
            <a:pPr lvl="3" eaLnBrk="1" hangingPunct="1">
              <a:lnSpc>
                <a:spcPct val="90000"/>
              </a:lnSpc>
              <a:buFont typeface="Arial" charset="0"/>
              <a:buChar char="−"/>
            </a:pPr>
            <a:endParaRPr lang="en-US" altLang="ko-KR" b="1" dirty="0">
              <a:latin typeface="맑은 고딕" charset="0"/>
              <a:ea typeface="맑은 고딕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ko-KR" altLang="en-US" dirty="0">
                <a:latin typeface="맑은 고딕" charset="0"/>
                <a:ea typeface="맑은 고딕" charset="0"/>
              </a:rPr>
              <a:t>방법</a:t>
            </a:r>
            <a:r>
              <a:rPr lang="en-US" altLang="ko-KR" dirty="0">
                <a:latin typeface="맑은 고딕" charset="0"/>
                <a:ea typeface="맑은 고딕" charset="0"/>
              </a:rPr>
              <a:t>3)</a:t>
            </a:r>
          </a:p>
          <a:p>
            <a:pPr lvl="3" eaLnBrk="1" hangingPunct="1">
              <a:lnSpc>
                <a:spcPct val="90000"/>
              </a:lnSpc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참 </a:t>
            </a:r>
            <a:r>
              <a:rPr lang="en-US" altLang="ko-KR" dirty="0">
                <a:latin typeface="Times New Roman" charset="0"/>
                <a:ea typeface="맑은 고딕" charset="0"/>
              </a:rPr>
              <a:t>: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</a:rPr>
              <a:t>하나 이상의 비트를 </a:t>
            </a: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r>
              <a:rPr lang="ko-KR" altLang="en-US" dirty="0">
                <a:latin typeface="맑은 고딕" charset="0"/>
                <a:ea typeface="맑은 고딕" charset="0"/>
              </a:rPr>
              <a:t>로 표시</a:t>
            </a:r>
            <a:r>
              <a:rPr lang="en-US" altLang="ko-KR" dirty="0">
                <a:latin typeface="맑은 고딕" charset="0"/>
                <a:ea typeface="맑은 고딕" charset="0"/>
              </a:rPr>
              <a:t>	</a:t>
            </a:r>
            <a:r>
              <a:rPr lang="en-US" altLang="ko-KR" b="1" dirty="0">
                <a:latin typeface="맑은 고딕" charset="0"/>
                <a:ea typeface="맑은 고딕" charset="0"/>
              </a:rPr>
              <a:t>00000001 or 00000100 ……</a:t>
            </a:r>
            <a:r>
              <a:rPr lang="ko-KR" altLang="en-US" b="1" dirty="0">
                <a:latin typeface="맑은 고딕" charset="0"/>
                <a:ea typeface="맑은 고딕" charset="0"/>
              </a:rPr>
              <a:t> </a:t>
            </a:r>
            <a:endParaRPr lang="en-US" altLang="ko-KR" b="1" dirty="0">
              <a:latin typeface="맑은 고딕" charset="0"/>
              <a:ea typeface="맑은 고딕" charset="0"/>
            </a:endParaRPr>
          </a:p>
          <a:p>
            <a:pPr lvl="3" eaLnBrk="1" hangingPunct="1">
              <a:lnSpc>
                <a:spcPct val="90000"/>
              </a:lnSpc>
              <a:buFont typeface="Arial" charset="0"/>
              <a:buChar char="−"/>
            </a:pPr>
            <a:r>
              <a:rPr lang="ko-KR" altLang="en-US" dirty="0">
                <a:latin typeface="맑은 고딕" charset="0"/>
                <a:ea typeface="맑은 고딕" charset="0"/>
              </a:rPr>
              <a:t>거짓 </a:t>
            </a:r>
            <a:r>
              <a:rPr lang="en-US" altLang="ko-KR" dirty="0">
                <a:latin typeface="Times New Roman" charset="0"/>
                <a:ea typeface="맑은 고딕" charset="0"/>
              </a:rPr>
              <a:t>: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</a:rPr>
              <a:t>전체 비트를 </a:t>
            </a:r>
            <a:r>
              <a:rPr lang="en-US" altLang="ko-KR" dirty="0">
                <a:latin typeface="맑은 고딕" charset="0"/>
                <a:ea typeface="맑은 고딕" charset="0"/>
              </a:rPr>
              <a:t>0</a:t>
            </a:r>
            <a:r>
              <a:rPr lang="ko-KR" altLang="en-US" dirty="0">
                <a:latin typeface="맑은 고딕" charset="0"/>
                <a:ea typeface="맑은 고딕" charset="0"/>
              </a:rPr>
              <a:t>으로 표시</a:t>
            </a:r>
            <a:r>
              <a:rPr lang="en-US" altLang="ko-KR" dirty="0">
                <a:latin typeface="맑은 고딕" charset="0"/>
                <a:ea typeface="맑은 고딕" charset="0"/>
              </a:rPr>
              <a:t>. 	</a:t>
            </a:r>
            <a:r>
              <a:rPr lang="en-US" altLang="ko-KR" b="1" dirty="0">
                <a:latin typeface="맑은 고딕" charset="0"/>
                <a:ea typeface="맑은 고딕" charset="0"/>
              </a:rPr>
              <a:t>00000000</a:t>
            </a:r>
          </a:p>
          <a:p>
            <a:pPr lvl="3" eaLnBrk="1" hangingPunct="1">
              <a:buFont typeface="Arial" charset="0"/>
              <a:buChar char="−"/>
            </a:pP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논리자료의 표현</a:t>
            </a:r>
          </a:p>
        </p:txBody>
      </p:sp>
    </p:spTree>
    <p:extLst>
      <p:ext uri="{BB962C8B-B14F-4D97-AF65-F5344CB8AC3E}">
        <p14:creationId xmlns:p14="http://schemas.microsoft.com/office/powerpoint/2010/main" val="1809469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40145" y="931863"/>
            <a:ext cx="11647055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dirty="0">
                <a:latin typeface="HY견고딕" charset="0"/>
                <a:ea typeface="HY견고딕" charset="0"/>
              </a:rPr>
              <a:t>포인터 자료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메모리의 주소를 표현하기 위한 자료 형식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변수의 주소나 메모리의 특정 위치에 대한 주소를 저장하고 </a:t>
            </a:r>
            <a:r>
              <a:rPr lang="en-US" altLang="ko-KR" dirty="0">
                <a:latin typeface="맑은 고딕" charset="0"/>
                <a:ea typeface="맑은 고딕" charset="0"/>
              </a:rPr>
              <a:t/>
            </a:r>
            <a:br>
              <a:rPr lang="en-US" altLang="ko-KR" dirty="0">
                <a:latin typeface="맑은 고딕" charset="0"/>
                <a:ea typeface="맑은 고딕" charset="0"/>
              </a:rPr>
            </a:br>
            <a:r>
              <a:rPr lang="ko-KR" altLang="en-US" dirty="0">
                <a:latin typeface="맑은 고딕" charset="0"/>
                <a:ea typeface="맑은 고딕" charset="0"/>
              </a:rPr>
              <a:t>주소연산하기 위해 사용</a:t>
            </a:r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포인터 자료의 표현</a:t>
            </a:r>
          </a:p>
        </p:txBody>
      </p:sp>
    </p:spTree>
    <p:extLst>
      <p:ext uri="{BB962C8B-B14F-4D97-AF65-F5344CB8AC3E}">
        <p14:creationId xmlns:p14="http://schemas.microsoft.com/office/powerpoint/2010/main" val="1234364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674764" cy="57150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ko-KR" altLang="en-US" dirty="0">
                <a:latin typeface="HY견고딕" charset="0"/>
                <a:ea typeface="HY견고딕" charset="0"/>
              </a:rPr>
              <a:t>문자열</a:t>
            </a:r>
            <a:r>
              <a:rPr lang="en-US" altLang="ko-KR" dirty="0">
                <a:latin typeface="HY견고딕" charset="0"/>
                <a:ea typeface="HY견고딕" charset="0"/>
              </a:rPr>
              <a:t>(String) </a:t>
            </a:r>
            <a:r>
              <a:rPr lang="ko-KR" altLang="en-US" dirty="0">
                <a:latin typeface="HY견고딕" charset="0"/>
                <a:ea typeface="HY견고딕" charset="0"/>
              </a:rPr>
              <a:t>자료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여러 문자로 이루어진 문자의 그룹을 하나의 자료로 취급하여</a:t>
            </a:r>
            <a:r>
              <a:rPr lang="en-US" altLang="ko-KR" dirty="0">
                <a:latin typeface="맑은 고딕" charset="0"/>
                <a:ea typeface="맑은 고딕" charset="0"/>
              </a:rPr>
              <a:t/>
            </a:r>
            <a:br>
              <a:rPr lang="en-US" altLang="ko-KR" dirty="0">
                <a:latin typeface="맑은 고딕" charset="0"/>
                <a:ea typeface="맑은 고딕" charset="0"/>
              </a:rPr>
            </a:br>
            <a:r>
              <a:rPr lang="ko-KR" altLang="en-US" dirty="0">
                <a:latin typeface="맑은 고딕" charset="0"/>
                <a:ea typeface="맑은 고딕" charset="0"/>
              </a:rPr>
              <a:t>메모리에 연속적으로 저장하는 자료 형식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하나의 문자열 자료에 포함된 부분문자열을 표현하는 방법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vl="2" eaLnBrk="1" hangingPunct="1"/>
            <a:r>
              <a:rPr lang="ko-KR" altLang="en-US" dirty="0">
                <a:latin typeface="맑은 고딕" charset="0"/>
                <a:ea typeface="맑은 고딕" charset="0"/>
              </a:rPr>
              <a:t>방법 </a:t>
            </a:r>
            <a:r>
              <a:rPr lang="en-US" altLang="ko-KR" dirty="0">
                <a:latin typeface="맑은 고딕" charset="0"/>
                <a:ea typeface="맑은 고딕" charset="0"/>
              </a:rPr>
              <a:t>1 : </a:t>
            </a:r>
            <a:r>
              <a:rPr lang="ko-KR" altLang="en-US" dirty="0">
                <a:latin typeface="맑은 고딕" charset="0"/>
                <a:ea typeface="맑은 고딕" charset="0"/>
              </a:rPr>
              <a:t>부분문자열 사이에 구분자를 두고 연속 저장하는 방법</a:t>
            </a:r>
          </a:p>
          <a:p>
            <a:pPr lvl="2" eaLnBrk="1" hangingPunct="1"/>
            <a:r>
              <a:rPr lang="ko-KR" altLang="en-US" dirty="0">
                <a:latin typeface="맑은 고딕" charset="0"/>
                <a:ea typeface="맑은 고딕" charset="0"/>
              </a:rPr>
              <a:t>방법 </a:t>
            </a:r>
            <a:r>
              <a:rPr lang="en-US" altLang="ko-KR" dirty="0">
                <a:latin typeface="맑은 고딕" charset="0"/>
                <a:ea typeface="맑은 고딕" charset="0"/>
              </a:rPr>
              <a:t>2 : </a:t>
            </a:r>
            <a:r>
              <a:rPr lang="ko-KR" altLang="en-US" dirty="0">
                <a:latin typeface="맑은 고딕" charset="0"/>
                <a:ea typeface="맑은 고딕" charset="0"/>
              </a:rPr>
              <a:t>가장 긴 부분문자열의 길이에 맞추어 고정 길이로 연속 저장하는 방법</a:t>
            </a:r>
          </a:p>
          <a:p>
            <a:pPr lvl="2" eaLnBrk="1" hangingPunct="1"/>
            <a:r>
              <a:rPr lang="ko-KR" altLang="en-US" dirty="0">
                <a:latin typeface="맑은 고딕" charset="0"/>
                <a:ea typeface="맑은 고딕" charset="0"/>
              </a:rPr>
              <a:t>방법 </a:t>
            </a:r>
            <a:r>
              <a:rPr lang="en-US" altLang="ko-KR" dirty="0">
                <a:latin typeface="맑은 고딕" charset="0"/>
                <a:ea typeface="맑은 고딕" charset="0"/>
              </a:rPr>
              <a:t>3 :</a:t>
            </a:r>
            <a:r>
              <a:rPr lang="ko-KR" altLang="en-US" dirty="0">
                <a:latin typeface="맑은 고딕" charset="0"/>
                <a:ea typeface="맑은 고딕" charset="0"/>
              </a:rPr>
              <a:t>부분문자열을 연속 저장하고 각 부분문자열에 대한 포인터를 </a:t>
            </a:r>
            <a:r>
              <a:rPr lang="en-US" altLang="ko-KR" dirty="0">
                <a:latin typeface="맑은 고딕" charset="0"/>
                <a:ea typeface="맑은 고딕" charset="0"/>
              </a:rPr>
              <a:t/>
            </a:r>
            <a:br>
              <a:rPr lang="en-US" altLang="ko-KR" dirty="0">
                <a:latin typeface="맑은 고딕" charset="0"/>
                <a:ea typeface="맑은 고딕" charset="0"/>
              </a:rPr>
            </a:br>
            <a:r>
              <a:rPr lang="en-US" altLang="ko-KR" dirty="0">
                <a:latin typeface="맑은 고딕" charset="0"/>
                <a:ea typeface="맑은 고딕" charset="0"/>
              </a:rPr>
              <a:t>           </a:t>
            </a:r>
            <a:r>
              <a:rPr lang="ko-KR" altLang="en-US" dirty="0">
                <a:latin typeface="맑은 고딕" charset="0"/>
                <a:ea typeface="맑은 고딕" charset="0"/>
              </a:rPr>
              <a:t>사용하는 방법</a:t>
            </a:r>
          </a:p>
          <a:p>
            <a:pPr lvl="2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문자열 자료의 표현</a:t>
            </a:r>
          </a:p>
        </p:txBody>
      </p:sp>
    </p:spTree>
    <p:extLst>
      <p:ext uri="{BB962C8B-B14F-4D97-AF65-F5344CB8AC3E}">
        <p14:creationId xmlns:p14="http://schemas.microsoft.com/office/powerpoint/2010/main" val="1274390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86327" y="931863"/>
            <a:ext cx="11462328" cy="57150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ko-KR" altLang="en-US" dirty="0">
                <a:latin typeface="HY견고딕" charset="0"/>
                <a:ea typeface="HY견고딕" charset="0"/>
              </a:rPr>
              <a:t>문자열</a:t>
            </a:r>
            <a:r>
              <a:rPr lang="en-US" altLang="ko-KR" dirty="0">
                <a:latin typeface="HY견고딕" charset="0"/>
                <a:ea typeface="HY견고딕" charset="0"/>
              </a:rPr>
              <a:t>(String) </a:t>
            </a:r>
            <a:r>
              <a:rPr lang="ko-KR" altLang="en-US" dirty="0">
                <a:latin typeface="HY견고딕" charset="0"/>
                <a:ea typeface="HY견고딕" charset="0"/>
              </a:rPr>
              <a:t>자료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sz="1700" dirty="0">
                <a:latin typeface="맑은 고딕" charset="0"/>
                <a:ea typeface="맑은 고딕" charset="0"/>
              </a:rPr>
              <a:t>부분 문자열의 표현 예 </a:t>
            </a:r>
            <a:r>
              <a:rPr lang="en-US" altLang="ko-KR" sz="1700" dirty="0">
                <a:latin typeface="맑은 고딕" charset="0"/>
                <a:ea typeface="맑은 고딕" charset="0"/>
              </a:rPr>
              <a:t>{COMPUTER, DATA STRUCTURE, STRING}</a:t>
            </a:r>
          </a:p>
          <a:p>
            <a:pPr lvl="2"/>
            <a:r>
              <a:rPr lang="ko-KR" altLang="en-US" sz="1700" dirty="0">
                <a:latin typeface="맑은 고딕" charset="0"/>
                <a:ea typeface="맑은 고딕" charset="0"/>
              </a:rPr>
              <a:t>방법 </a:t>
            </a:r>
            <a:r>
              <a:rPr lang="en-US" altLang="ko-KR" sz="1700" dirty="0">
                <a:latin typeface="맑은 고딕" charset="0"/>
                <a:ea typeface="맑은 고딕" charset="0"/>
              </a:rPr>
              <a:t>1. </a:t>
            </a:r>
            <a:r>
              <a:rPr lang="ko-KR" altLang="en-US" sz="1700" dirty="0">
                <a:latin typeface="맑은 고딕" charset="0"/>
                <a:ea typeface="맑은 고딕" charset="0"/>
              </a:rPr>
              <a:t>구분자를 사용하는 표현 </a:t>
            </a:r>
            <a:r>
              <a:rPr lang="en-US" altLang="ko-KR" sz="170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1700" dirty="0">
                <a:latin typeface="맑은 고딕" charset="0"/>
                <a:ea typeface="맑은 고딕" charset="0"/>
              </a:rPr>
              <a:t>구분자로 세미콜론</a:t>
            </a:r>
            <a:r>
              <a:rPr lang="en-US" altLang="ko-KR" sz="1700" dirty="0">
                <a:latin typeface="맑은 고딕" charset="0"/>
                <a:ea typeface="맑은 고딕" charset="0"/>
              </a:rPr>
              <a:t>(;) </a:t>
            </a:r>
            <a:r>
              <a:rPr lang="ko-KR" altLang="en-US" sz="1700" dirty="0">
                <a:latin typeface="맑은 고딕" charset="0"/>
                <a:ea typeface="맑은 고딕" charset="0"/>
              </a:rPr>
              <a:t>사용</a:t>
            </a:r>
            <a:endParaRPr lang="en-US" altLang="ko-KR" sz="1700" dirty="0">
              <a:latin typeface="맑은 고딕" charset="0"/>
              <a:ea typeface="맑은 고딕" charset="0"/>
            </a:endParaRPr>
          </a:p>
          <a:p>
            <a:pPr lvl="2"/>
            <a:endParaRPr lang="en-US" altLang="ko-KR" sz="1700" dirty="0">
              <a:latin typeface="맑은 고딕" charset="0"/>
              <a:ea typeface="맑은 고딕" charset="0"/>
            </a:endParaRPr>
          </a:p>
          <a:p>
            <a:pPr lvl="2"/>
            <a:endParaRPr lang="en-US" altLang="ko-KR" sz="1700" dirty="0">
              <a:latin typeface="맑은 고딕" charset="0"/>
              <a:ea typeface="맑은 고딕" charset="0"/>
            </a:endParaRPr>
          </a:p>
          <a:p>
            <a:pPr lvl="2"/>
            <a:endParaRPr lang="en-US" altLang="ko-KR" sz="1700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sz="1700" dirty="0">
                <a:latin typeface="맑은 고딕" charset="0"/>
                <a:ea typeface="맑은 고딕" charset="0"/>
              </a:rPr>
              <a:t>방법 </a:t>
            </a:r>
            <a:r>
              <a:rPr lang="en-US" altLang="ko-KR" sz="1700" dirty="0">
                <a:latin typeface="맑은 고딕" charset="0"/>
                <a:ea typeface="맑은 고딕" charset="0"/>
              </a:rPr>
              <a:t>2. </a:t>
            </a:r>
            <a:r>
              <a:rPr lang="ko-KR" altLang="en-US" sz="1700" dirty="0">
                <a:latin typeface="맑은 고딕" charset="0"/>
                <a:ea typeface="맑은 고딕" charset="0"/>
              </a:rPr>
              <a:t>고정길이를 사용하는 표현</a:t>
            </a:r>
            <a:endParaRPr lang="en-US" altLang="ko-KR" sz="1700" dirty="0">
              <a:latin typeface="맑은 고딕" charset="0"/>
              <a:ea typeface="맑은 고딕" charset="0"/>
            </a:endParaRPr>
          </a:p>
          <a:p>
            <a:pPr lvl="2"/>
            <a:endParaRPr lang="en-US" altLang="ko-KR" sz="1700" dirty="0">
              <a:latin typeface="맑은 고딕" charset="0"/>
              <a:ea typeface="맑은 고딕" charset="0"/>
            </a:endParaRPr>
          </a:p>
          <a:p>
            <a:pPr lvl="2"/>
            <a:endParaRPr lang="en-US" altLang="ko-KR" sz="1700" dirty="0">
              <a:latin typeface="맑은 고딕" charset="0"/>
              <a:ea typeface="맑은 고딕" charset="0"/>
            </a:endParaRPr>
          </a:p>
          <a:p>
            <a:pPr lvl="2"/>
            <a:endParaRPr lang="en-US" altLang="ko-KR" sz="1700" dirty="0">
              <a:latin typeface="맑은 고딕" charset="0"/>
              <a:ea typeface="맑은 고딕" charset="0"/>
            </a:endParaRPr>
          </a:p>
          <a:p>
            <a:pPr lvl="2"/>
            <a:endParaRPr lang="en-US" altLang="ko-KR" sz="1700" dirty="0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 sz="1700" dirty="0">
                <a:latin typeface="맑은 고딕" charset="0"/>
                <a:ea typeface="맑은 고딕" charset="0"/>
              </a:rPr>
              <a:t>방법 </a:t>
            </a:r>
            <a:r>
              <a:rPr lang="en-US" altLang="ko-KR" sz="1700" dirty="0">
                <a:latin typeface="맑은 고딕" charset="0"/>
                <a:ea typeface="맑은 고딕" charset="0"/>
              </a:rPr>
              <a:t>3. </a:t>
            </a:r>
            <a:r>
              <a:rPr lang="ko-KR" altLang="en-US" sz="1700" dirty="0">
                <a:latin typeface="맑은 고딕" charset="0"/>
                <a:ea typeface="맑은 고딕" charset="0"/>
              </a:rPr>
              <a:t>포인터를 사용하는 표현</a:t>
            </a:r>
            <a:endParaRPr lang="en-US" altLang="ko-KR" sz="1700" dirty="0">
              <a:latin typeface="맑은 고딕" charset="0"/>
              <a:ea typeface="맑은 고딕" charset="0"/>
            </a:endParaRP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lvl="2"/>
            <a:endParaRPr lang="en-US" altLang="ko-KR" dirty="0">
              <a:latin typeface="맑은 고딕" charset="0"/>
              <a:ea typeface="맑은 고딕" charset="0"/>
            </a:endParaRPr>
          </a:p>
          <a:p>
            <a:pPr lvl="2">
              <a:buFontTx/>
              <a:buNone/>
            </a:pP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문자열 자료의 표현</a:t>
            </a:r>
          </a:p>
        </p:txBody>
      </p:sp>
      <p:pic>
        <p:nvPicPr>
          <p:cNvPr id="36868" name="Picture 2" descr="C:\Documents and Settings\Administrator\바탕 화면\운영체제\ch01_img\ch01_img\ch01-16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569" y="2294083"/>
            <a:ext cx="665638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3" descr="C:\Documents and Settings\Administrator\바탕 화면\운영체제\ch01_img\ch01_img\ch01-17_c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659" y="3789363"/>
            <a:ext cx="65119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4" descr="C:\Documents and Settings\Administrator\바탕 화면\운영체제\ch01_img\ch01_img\ch01-18_cu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659" y="5286954"/>
            <a:ext cx="7308850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46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>
          <a:xfrm>
            <a:off x="397163" y="931863"/>
            <a:ext cx="11314545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>
                <a:latin typeface="HY견고딕" charset="0"/>
                <a:ea typeface="HY견고딕" charset="0"/>
              </a:rPr>
              <a:t>문자열</a:t>
            </a:r>
            <a:r>
              <a:rPr lang="en-US" altLang="ko-KR" dirty="0">
                <a:latin typeface="HY견고딕" charset="0"/>
                <a:ea typeface="HY견고딕" charset="0"/>
              </a:rPr>
              <a:t>(String) </a:t>
            </a:r>
            <a:r>
              <a:rPr lang="ko-KR" altLang="en-US" dirty="0">
                <a:latin typeface="HY견고딕" charset="0"/>
                <a:ea typeface="HY견고딕" charset="0"/>
              </a:rPr>
              <a:t>자료</a:t>
            </a:r>
            <a:endParaRPr lang="en-US" altLang="ko-KR" dirty="0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부분 문자열 표현 방법과 비교</a:t>
            </a:r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2. </a:t>
            </a:r>
            <a:r>
              <a:rPr lang="ko-KR" altLang="en-US">
                <a:latin typeface="HY견고딕" charset="0"/>
                <a:ea typeface="HY견고딕" charset="0"/>
              </a:rPr>
              <a:t>자료의 표현 </a:t>
            </a:r>
            <a:r>
              <a:rPr lang="en-US" altLang="ko-KR">
                <a:latin typeface="HY견고딕" charset="0"/>
                <a:ea typeface="HY견고딕" charset="0"/>
              </a:rPr>
              <a:t>: </a:t>
            </a:r>
            <a:r>
              <a:rPr lang="ko-KR" altLang="en-US">
                <a:latin typeface="HY견고딕" charset="0"/>
                <a:ea typeface="HY견고딕" charset="0"/>
              </a:rPr>
              <a:t>문자열 자료의 표현</a:t>
            </a:r>
          </a:p>
        </p:txBody>
      </p:sp>
      <p:pic>
        <p:nvPicPr>
          <p:cNvPr id="37892" name="Picture 2" descr="C:\Documents and Settings\Administrator\바탕 화면\운영체제\ch01_img\ch01_img\ch01-표-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17" y="2463511"/>
            <a:ext cx="7935912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10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397164" y="931863"/>
            <a:ext cx="10042236" cy="571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dirty="0">
                <a:latin typeface="HY견고딕" charset="0"/>
                <a:ea typeface="HY견고딕" charset="0"/>
              </a:rPr>
              <a:t>컴퓨터 분야에서 자료구조를 왜 배워야 하는가</a:t>
            </a:r>
            <a:r>
              <a:rPr lang="en-US" altLang="ko-KR" dirty="0">
                <a:latin typeface="HY견고딕" charset="0"/>
                <a:ea typeface="HY견고딕" charset="0"/>
              </a:rPr>
              <a:t>?</a:t>
            </a:r>
          </a:p>
          <a:p>
            <a:pPr lvl="1">
              <a:buFont typeface="Wingdings" charset="2"/>
              <a:buChar char="§"/>
            </a:pPr>
            <a:r>
              <a:rPr lang="ko-KR" altLang="en-US" dirty="0">
                <a:latin typeface="맑은 고딕" charset="0"/>
                <a:ea typeface="맑은 고딕" charset="0"/>
              </a:rPr>
              <a:t>컴퓨터가 효율적으로 문제를 처리하기 위해서는 문제를 정의하고 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분석하여 </a:t>
            </a:r>
            <a:r>
              <a:rPr lang="ko-KR" altLang="en-US" dirty="0">
                <a:latin typeface="맑은 고딕" charset="0"/>
                <a:ea typeface="맑은 고딕" charset="0"/>
              </a:rPr>
              <a:t>그에 대한 최적의 프로그램을 작성해야 한다</a:t>
            </a:r>
            <a:r>
              <a:rPr lang="en-US" altLang="ko-KR" dirty="0">
                <a:latin typeface="맑은 고딕" charset="0"/>
                <a:ea typeface="맑은 고딕" charset="0"/>
              </a:rPr>
              <a:t>.</a:t>
            </a:r>
          </a:p>
          <a:p>
            <a:pPr lvl="2"/>
            <a:r>
              <a:rPr lang="ko-KR" altLang="en-US" dirty="0">
                <a:latin typeface="맑은 고딕" charset="0"/>
                <a:ea typeface="맑은 고딕" charset="0"/>
              </a:rPr>
              <a:t>자료구조에 대한 개념과 활용 능력 필요</a:t>
            </a:r>
            <a:r>
              <a:rPr lang="en-US" altLang="ko-KR" dirty="0">
                <a:latin typeface="맑은 고딕" charset="0"/>
                <a:ea typeface="맑은 고딕" charset="0"/>
              </a:rPr>
              <a:t>!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HY견고딕" charset="0"/>
                <a:ea typeface="HY견고딕" charset="0"/>
              </a:rPr>
              <a:t>1. </a:t>
            </a:r>
            <a:r>
              <a:rPr lang="ko-KR" altLang="en-US">
                <a:latin typeface="HY견고딕" charset="0"/>
                <a:ea typeface="HY견고딕" charset="0"/>
              </a:rPr>
              <a:t>자료구조 개요</a:t>
            </a:r>
          </a:p>
        </p:txBody>
      </p:sp>
      <p:pic>
        <p:nvPicPr>
          <p:cNvPr id="8196" name="Picture 2" descr="C:\Documents and Settings\Administrator\바탕 화면\운영체제\ch01_img\ch01_img\ch01-02_c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91" y="3723408"/>
            <a:ext cx="7291387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67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charset="0"/>
                <a:ea typeface="HY견고딕" charset="0"/>
              </a:rPr>
              <a:t>1. </a:t>
            </a:r>
            <a:r>
              <a:rPr lang="ko-KR" altLang="en-US" dirty="0">
                <a:latin typeface="HY견고딕" charset="0"/>
                <a:ea typeface="HY견고딕" charset="0"/>
              </a:rPr>
              <a:t>자료구조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프로그램의 구조</a:t>
            </a:r>
            <a:endParaRPr lang="en-US" altLang="ko-KR" dirty="0"/>
          </a:p>
          <a:p>
            <a:pPr lvl="1"/>
            <a:r>
              <a:rPr lang="ko-KR" altLang="en-US" dirty="0"/>
              <a:t>자료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,data)</a:t>
            </a:r>
            <a:r>
              <a:rPr lang="ko-KR" altLang="en-US" dirty="0"/>
              <a:t>와 명령으로 구성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01967" y="2537674"/>
          <a:ext cx="2388066" cy="1064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8066"/>
              </a:tblGrid>
              <a:tr h="532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Program</a:t>
                      </a:r>
                      <a:endParaRPr lang="ko-KR" altLang="en-US" sz="2000" b="1" dirty="0"/>
                    </a:p>
                  </a:txBody>
                  <a:tcPr anchor="ctr"/>
                </a:tc>
              </a:tr>
              <a:tr h="532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Data +</a:t>
                      </a:r>
                      <a:r>
                        <a:rPr lang="en-US" altLang="ko-KR" sz="2000" b="1" baseline="0" dirty="0" smtClean="0"/>
                        <a:t> Order</a:t>
                      </a:r>
                      <a:endParaRPr lang="ko-KR" alt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952625" y="4213652"/>
          <a:ext cx="8286750" cy="1778000"/>
        </p:xfrm>
        <a:graphic>
          <a:graphicData uri="http://schemas.openxmlformats.org/drawingml/2006/table">
            <a:tbl>
              <a:tblPr/>
              <a:tblGrid>
                <a:gridCol w="2428876"/>
                <a:gridCol w="2928937"/>
                <a:gridCol w="2928937"/>
              </a:tblGrid>
              <a:tr h="444500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+mn-ea"/>
                          <a:ea typeface="+mn-ea"/>
                          <a:cs typeface="Times New Roman"/>
                        </a:rPr>
                        <a:t>예</a:t>
                      </a:r>
                    </a:p>
                  </a:txBody>
                  <a:tcPr marL="62636" marR="626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+mn-ea"/>
                          <a:ea typeface="+mn-ea"/>
                          <a:cs typeface="Times New Roman"/>
                        </a:rPr>
                        <a:t>프로그램의 공통점</a:t>
                      </a:r>
                    </a:p>
                  </a:txBody>
                  <a:tcPr marL="62636" marR="626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4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600" b="1" kern="100" dirty="0" smtClean="0">
                          <a:latin typeface="+mn-ea"/>
                          <a:ea typeface="+mn-ea"/>
                          <a:cs typeface="Times New Roman"/>
                        </a:rPr>
                        <a:t>Order</a:t>
                      </a:r>
                      <a:endParaRPr lang="ko-KR" sz="16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636" marR="626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600" b="1" kern="100" dirty="0" smtClean="0">
                          <a:latin typeface="+mn-ea"/>
                          <a:ea typeface="+mn-ea"/>
                          <a:cs typeface="Times New Roman"/>
                        </a:rPr>
                        <a:t>Data</a:t>
                      </a:r>
                      <a:endParaRPr lang="ko-KR" sz="16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636" marR="626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100">
                          <a:latin typeface="+mn-ea"/>
                          <a:ea typeface="+mn-ea"/>
                          <a:cs typeface="Times New Roman"/>
                        </a:rPr>
                        <a:t>윈도우 탐색기 </a:t>
                      </a:r>
                    </a:p>
                  </a:txBody>
                  <a:tcPr marL="62636" marR="626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+mn-ea"/>
                          <a:ea typeface="+mn-ea"/>
                          <a:cs typeface="Times New Roman"/>
                        </a:rPr>
                        <a:t>파일의 복사</a:t>
                      </a:r>
                      <a:r>
                        <a:rPr lang="en-US" sz="1600" b="1" kern="100" dirty="0"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sz="1600" b="1" kern="100" dirty="0">
                          <a:latin typeface="+mn-ea"/>
                          <a:ea typeface="+mn-ea"/>
                          <a:cs typeface="Times New Roman"/>
                        </a:rPr>
                        <a:t>이동 및 삭제</a:t>
                      </a:r>
                    </a:p>
                  </a:txBody>
                  <a:tcPr marL="62636" marR="626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+mn-ea"/>
                          <a:ea typeface="+mn-ea"/>
                          <a:cs typeface="Times New Roman"/>
                        </a:rPr>
                        <a:t>파일 및 폴더의 계층 구조 정보</a:t>
                      </a:r>
                    </a:p>
                  </a:txBody>
                  <a:tcPr marL="62636" marR="626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100">
                          <a:latin typeface="+mn-ea"/>
                          <a:ea typeface="+mn-ea"/>
                          <a:cs typeface="Times New Roman"/>
                        </a:rPr>
                        <a:t>전자사전</a:t>
                      </a:r>
                    </a:p>
                  </a:txBody>
                  <a:tcPr marL="62636" marR="626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+mn-ea"/>
                          <a:ea typeface="+mn-ea"/>
                          <a:cs typeface="Times New Roman"/>
                        </a:rPr>
                        <a:t>단어 검색</a:t>
                      </a:r>
                    </a:p>
                  </a:txBody>
                  <a:tcPr marL="62636" marR="626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+mn-ea"/>
                          <a:ea typeface="+mn-ea"/>
                          <a:cs typeface="Times New Roman"/>
                        </a:rPr>
                        <a:t>단어의 철자 및 의미</a:t>
                      </a:r>
                    </a:p>
                  </a:txBody>
                  <a:tcPr marL="62636" marR="626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4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charset="0"/>
                <a:ea typeface="HY견고딕" charset="0"/>
              </a:rPr>
              <a:t>1. </a:t>
            </a:r>
            <a:r>
              <a:rPr lang="ko-KR" altLang="en-US" dirty="0">
                <a:latin typeface="HY견고딕" charset="0"/>
                <a:ea typeface="HY견고딕" charset="0"/>
              </a:rPr>
              <a:t>자료구조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자료구조</a:t>
            </a:r>
            <a:endParaRPr lang="en-US" altLang="ko-KR" dirty="0"/>
          </a:p>
          <a:p>
            <a:pPr lvl="1"/>
            <a:r>
              <a:rPr lang="ko-KR" altLang="en-US" dirty="0"/>
              <a:t>컴퓨터에 자료를 효율적으로 저장하는 방식</a:t>
            </a:r>
            <a:endParaRPr lang="en-US" altLang="ko-KR" dirty="0"/>
          </a:p>
          <a:p>
            <a:pPr lvl="2"/>
            <a:r>
              <a:rPr lang="ko-KR" altLang="en-US" sz="2400" dirty="0"/>
              <a:t>메모리</a:t>
            </a:r>
            <a:r>
              <a:rPr lang="en-US" altLang="ko-KR" sz="2400" dirty="0"/>
              <a:t>(</a:t>
            </a:r>
            <a:r>
              <a:rPr lang="ko-KR" altLang="en-US" sz="2400" dirty="0"/>
              <a:t>저장 공간</a:t>
            </a:r>
            <a:r>
              <a:rPr lang="en-US" altLang="ko-KR" sz="2400" dirty="0"/>
              <a:t>)</a:t>
            </a:r>
            <a:r>
              <a:rPr lang="ko-KR" altLang="en-US" sz="2400" dirty="0"/>
              <a:t> 절약</a:t>
            </a:r>
            <a:r>
              <a:rPr lang="en-US" altLang="ko-KR" sz="2400" dirty="0"/>
              <a:t> (Space Complexity)</a:t>
            </a:r>
          </a:p>
          <a:p>
            <a:pPr lvl="2"/>
            <a:r>
              <a:rPr lang="ko-KR" altLang="en-US" sz="2400" dirty="0"/>
              <a:t>프로그램 수행</a:t>
            </a:r>
            <a:r>
              <a:rPr lang="en-US" altLang="ko-KR" sz="2400" dirty="0"/>
              <a:t>(</a:t>
            </a:r>
            <a:r>
              <a:rPr lang="ko-KR" altLang="en-US" sz="2400" dirty="0"/>
              <a:t>실행</a:t>
            </a:r>
            <a:r>
              <a:rPr lang="en-US" altLang="ko-KR" sz="2400" dirty="0"/>
              <a:t>)</a:t>
            </a:r>
            <a:r>
              <a:rPr lang="ko-KR" altLang="en-US" sz="2400" dirty="0"/>
              <a:t> 시간 단축</a:t>
            </a:r>
            <a:r>
              <a:rPr lang="en-US" altLang="ko-KR" sz="2400" dirty="0"/>
              <a:t> (Time Complexity)</a:t>
            </a:r>
          </a:p>
          <a:p>
            <a:pPr lvl="2"/>
            <a:endParaRPr lang="en-US" altLang="ko-KR" sz="2400" dirty="0"/>
          </a:p>
          <a:p>
            <a:pPr lvl="1"/>
            <a:r>
              <a:rPr lang="ko-KR" altLang="en-US" dirty="0"/>
              <a:t>프로그램의 수행 시간 혹은 저장 공간을 고려한 자료구조의 설계</a:t>
            </a:r>
            <a:endParaRPr lang="en-US" altLang="ko-KR" dirty="0"/>
          </a:p>
          <a:p>
            <a:pPr lvl="2">
              <a:buFont typeface="Wingdings" panose="05000000000000000000" pitchFamily="2" charset="2"/>
              <a:buNone/>
            </a:pPr>
            <a:r>
              <a:rPr lang="en-US" altLang="ko-KR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-&gt;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400" dirty="0"/>
              <a:t>프로그램이 어떻게 사용되는지에 따라 결정</a:t>
            </a:r>
            <a:endParaRPr lang="en-US" altLang="ko-KR" sz="2400" dirty="0"/>
          </a:p>
          <a:p>
            <a:pPr lvl="2">
              <a:buFont typeface="Wingdings" panose="05000000000000000000" pitchFamily="2" charset="2"/>
              <a:buNone/>
            </a:pPr>
            <a:r>
              <a:rPr lang="en-US" altLang="ko-KR" sz="2400" dirty="0"/>
              <a:t>	(</a:t>
            </a:r>
            <a:r>
              <a:rPr lang="ko-KR" altLang="en-US" sz="2400" dirty="0"/>
              <a:t>프로그램의 목적 및 기능에 부합하는 자료구조 설계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937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charset="0"/>
                <a:ea typeface="HY견고딕" charset="0"/>
              </a:rPr>
              <a:t>1. </a:t>
            </a:r>
            <a:r>
              <a:rPr lang="ko-KR" altLang="en-US" dirty="0">
                <a:latin typeface="HY견고딕" charset="0"/>
                <a:ea typeface="HY견고딕" charset="0"/>
              </a:rPr>
              <a:t>자료구조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자료의 형태에 따른 분류</a:t>
            </a:r>
            <a:endParaRPr lang="en-US" altLang="ko-KR" dirty="0"/>
          </a:p>
          <a:p>
            <a:pPr lvl="1"/>
            <a:r>
              <a:rPr lang="ko-KR" altLang="en-US" dirty="0"/>
              <a:t>단순 구조</a:t>
            </a:r>
            <a:endParaRPr lang="en-US" altLang="ko-KR" dirty="0"/>
          </a:p>
          <a:p>
            <a:pPr lvl="2"/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등의 기본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/>
            <a:r>
              <a:rPr lang="ko-KR" altLang="en-US" dirty="0"/>
              <a:t>선형 구조</a:t>
            </a:r>
            <a:endParaRPr lang="en-US" altLang="ko-KR" dirty="0"/>
          </a:p>
          <a:p>
            <a:pPr lvl="2"/>
            <a:r>
              <a:rPr lang="ko-KR" altLang="en-US" dirty="0"/>
              <a:t>자료들 간의 앞뒤 관계가 </a:t>
            </a:r>
            <a:r>
              <a:rPr lang="en-US" altLang="ko-KR" dirty="0"/>
              <a:t>1:1</a:t>
            </a:r>
            <a:r>
              <a:rPr lang="ko-KR" altLang="en-US" dirty="0"/>
              <a:t>의 선형 관계</a:t>
            </a:r>
            <a:endParaRPr lang="en-US" altLang="ko-KR" dirty="0"/>
          </a:p>
          <a:p>
            <a:pPr lvl="2"/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연결 리스트</a:t>
            </a:r>
            <a:r>
              <a:rPr lang="en-US" altLang="ko-KR" dirty="0"/>
              <a:t>, </a:t>
            </a:r>
            <a:r>
              <a:rPr lang="ko-KR" altLang="en-US" dirty="0" err="1"/>
              <a:t>스택</a:t>
            </a:r>
            <a:r>
              <a:rPr lang="en-US" altLang="ko-KR" dirty="0"/>
              <a:t>, </a:t>
            </a:r>
            <a:r>
              <a:rPr lang="ko-KR" altLang="en-US" dirty="0"/>
              <a:t>큐</a:t>
            </a:r>
            <a:r>
              <a:rPr lang="en-US" altLang="ko-KR" dirty="0"/>
              <a:t>, </a:t>
            </a:r>
            <a:r>
              <a:rPr lang="ko-KR" altLang="en-US" dirty="0" err="1"/>
              <a:t>덱</a:t>
            </a:r>
            <a:r>
              <a:rPr lang="ko-KR" altLang="en-US" dirty="0"/>
              <a:t> 등</a:t>
            </a:r>
            <a:endParaRPr lang="en-US" altLang="ko-KR" dirty="0"/>
          </a:p>
          <a:p>
            <a:pPr lvl="1"/>
            <a:r>
              <a:rPr lang="ko-KR" altLang="en-US" dirty="0"/>
              <a:t>비선형 구조</a:t>
            </a:r>
            <a:endParaRPr lang="en-US" altLang="ko-KR" dirty="0"/>
          </a:p>
          <a:p>
            <a:pPr lvl="2"/>
            <a:r>
              <a:rPr lang="ko-KR" altLang="en-US" dirty="0"/>
              <a:t>자료들 간의 앞뒤 관계가 </a:t>
            </a:r>
            <a:r>
              <a:rPr lang="en-US" altLang="ko-KR" dirty="0"/>
              <a:t>‘1:</a:t>
            </a:r>
            <a:r>
              <a:rPr lang="ko-KR" altLang="en-US" dirty="0"/>
              <a:t>다</a:t>
            </a:r>
            <a:r>
              <a:rPr lang="en-US" altLang="ko-KR" dirty="0"/>
              <a:t>’, </a:t>
            </a:r>
            <a:r>
              <a:rPr lang="ko-KR" altLang="en-US" dirty="0"/>
              <a:t>또는 </a:t>
            </a:r>
            <a:r>
              <a:rPr lang="en-US" altLang="ko-KR" dirty="0"/>
              <a:t>‘</a:t>
            </a:r>
            <a:r>
              <a:rPr lang="ko-KR" altLang="en-US" dirty="0"/>
              <a:t>다</a:t>
            </a:r>
            <a:r>
              <a:rPr lang="en-US" altLang="ko-KR" dirty="0"/>
              <a:t>:</a:t>
            </a:r>
            <a:r>
              <a:rPr lang="ko-KR" altLang="en-US" dirty="0"/>
              <a:t>다</a:t>
            </a:r>
            <a:r>
              <a:rPr lang="en-US" altLang="ko-KR" dirty="0"/>
              <a:t>’</a:t>
            </a:r>
            <a:r>
              <a:rPr lang="ko-KR" altLang="en-US" dirty="0"/>
              <a:t>의 관계</a:t>
            </a:r>
            <a:endParaRPr lang="en-US" altLang="ko-KR" dirty="0"/>
          </a:p>
          <a:p>
            <a:pPr lvl="2"/>
            <a:r>
              <a:rPr lang="ko-KR" altLang="en-US" dirty="0"/>
              <a:t>트리 그래프 등</a:t>
            </a:r>
            <a:endParaRPr lang="en-US" altLang="ko-KR" dirty="0"/>
          </a:p>
          <a:p>
            <a:pPr lvl="1"/>
            <a:r>
              <a:rPr lang="ko-KR" altLang="en-US" dirty="0"/>
              <a:t>파일 구조</a:t>
            </a:r>
            <a:endParaRPr lang="en-US" altLang="ko-KR" dirty="0"/>
          </a:p>
          <a:p>
            <a:pPr lvl="2"/>
            <a:r>
              <a:rPr lang="ko-KR" altLang="en-US" dirty="0"/>
              <a:t>레코드의 집합인 파일에 대한 구조</a:t>
            </a:r>
            <a:endParaRPr lang="en-US" altLang="ko-KR" dirty="0"/>
          </a:p>
          <a:p>
            <a:pPr lvl="2"/>
            <a:r>
              <a:rPr lang="ko-KR" altLang="en-US" dirty="0"/>
              <a:t>순차파일</a:t>
            </a:r>
            <a:r>
              <a:rPr lang="en-US" altLang="ko-KR" dirty="0"/>
              <a:t>, </a:t>
            </a:r>
            <a:r>
              <a:rPr lang="ko-KR" altLang="en-US" dirty="0"/>
              <a:t>색인 파일</a:t>
            </a:r>
            <a:r>
              <a:rPr lang="en-US" altLang="ko-KR" dirty="0"/>
              <a:t>, </a:t>
            </a:r>
            <a:r>
              <a:rPr lang="ko-KR" altLang="en-US" dirty="0"/>
              <a:t>직접파일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8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v"/>
            </a:pPr>
            <a:r>
              <a:rPr lang="ko-KR" altLang="en-US">
                <a:latin typeface="HY견고딕" charset="0"/>
                <a:ea typeface="HY견고딕" charset="0"/>
              </a:rPr>
              <a:t>자료의 형태에 따른 분류</a:t>
            </a:r>
            <a:endParaRPr lang="en-US" altLang="ko-KR">
              <a:latin typeface="HY견고딕" charset="0"/>
              <a:ea typeface="HY견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>
                <a:latin typeface="맑은 고딕" charset="0"/>
                <a:ea typeface="맑은 고딕" charset="0"/>
              </a:rPr>
              <a:t>단순 구조</a:t>
            </a:r>
            <a:endParaRPr lang="en-US" altLang="ko-KR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>
                <a:latin typeface="맑은 고딕" charset="0"/>
                <a:ea typeface="맑은 고딕" charset="0"/>
              </a:rPr>
              <a:t>정수</a:t>
            </a:r>
            <a:r>
              <a:rPr lang="en-US" altLang="ko-KR">
                <a:latin typeface="맑은 고딕" charset="0"/>
                <a:ea typeface="맑은 고딕" charset="0"/>
              </a:rPr>
              <a:t>, </a:t>
            </a:r>
            <a:r>
              <a:rPr lang="ko-KR" altLang="en-US">
                <a:latin typeface="맑은 고딕" charset="0"/>
                <a:ea typeface="맑은 고딕" charset="0"/>
              </a:rPr>
              <a:t>실수</a:t>
            </a:r>
            <a:r>
              <a:rPr lang="en-US" altLang="ko-KR">
                <a:latin typeface="맑은 고딕" charset="0"/>
                <a:ea typeface="맑은 고딕" charset="0"/>
              </a:rPr>
              <a:t>, </a:t>
            </a:r>
            <a:r>
              <a:rPr lang="ko-KR" altLang="en-US">
                <a:latin typeface="맑은 고딕" charset="0"/>
                <a:ea typeface="맑은 고딕" charset="0"/>
              </a:rPr>
              <a:t>문자</a:t>
            </a:r>
            <a:r>
              <a:rPr lang="en-US" altLang="ko-KR">
                <a:latin typeface="맑은 고딕" charset="0"/>
                <a:ea typeface="맑은 고딕" charset="0"/>
              </a:rPr>
              <a:t>, </a:t>
            </a:r>
            <a:r>
              <a:rPr lang="ko-KR" altLang="en-US">
                <a:latin typeface="맑은 고딕" charset="0"/>
                <a:ea typeface="맑은 고딕" charset="0"/>
              </a:rPr>
              <a:t>문자열</a:t>
            </a:r>
            <a:r>
              <a:rPr lang="en-US" altLang="ko-KR">
                <a:latin typeface="맑은 고딕" charset="0"/>
                <a:ea typeface="맑은 고딕" charset="0"/>
              </a:rPr>
              <a:t>, </a:t>
            </a:r>
            <a:r>
              <a:rPr lang="ko-KR" altLang="en-US">
                <a:latin typeface="맑은 고딕" charset="0"/>
                <a:ea typeface="맑은 고딕" charset="0"/>
              </a:rPr>
              <a:t>등의 기본 자료형</a:t>
            </a:r>
            <a:endParaRPr lang="en-US" altLang="ko-KR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>
                <a:latin typeface="맑은 고딕" charset="0"/>
                <a:ea typeface="맑은 고딕" charset="0"/>
              </a:rPr>
              <a:t>선형 구조</a:t>
            </a:r>
            <a:endParaRPr lang="en-US" altLang="ko-KR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>
                <a:latin typeface="맑은 고딕" charset="0"/>
                <a:ea typeface="맑은 고딕" charset="0"/>
              </a:rPr>
              <a:t>자료들 간의 앞뒤 관계가 </a:t>
            </a:r>
            <a:r>
              <a:rPr lang="en-US" altLang="ko-KR">
                <a:latin typeface="맑은 고딕" charset="0"/>
                <a:ea typeface="맑은 고딕" charset="0"/>
              </a:rPr>
              <a:t>1:1</a:t>
            </a:r>
            <a:r>
              <a:rPr lang="ko-KR" altLang="en-US">
                <a:latin typeface="맑은 고딕" charset="0"/>
                <a:ea typeface="맑은 고딕" charset="0"/>
              </a:rPr>
              <a:t>의 선형 관계</a:t>
            </a:r>
            <a:endParaRPr lang="en-US" altLang="ko-KR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>
                <a:latin typeface="맑은 고딕" charset="0"/>
                <a:ea typeface="맑은 고딕" charset="0"/>
              </a:rPr>
              <a:t>리스트</a:t>
            </a:r>
            <a:r>
              <a:rPr lang="en-US" altLang="ko-KR">
                <a:latin typeface="맑은 고딕" charset="0"/>
                <a:ea typeface="맑은 고딕" charset="0"/>
              </a:rPr>
              <a:t>, </a:t>
            </a:r>
            <a:r>
              <a:rPr lang="ko-KR" altLang="en-US">
                <a:latin typeface="맑은 고딕" charset="0"/>
                <a:ea typeface="맑은 고딕" charset="0"/>
              </a:rPr>
              <a:t>연결 리스트</a:t>
            </a:r>
            <a:r>
              <a:rPr lang="en-US" altLang="ko-KR">
                <a:latin typeface="맑은 고딕" charset="0"/>
                <a:ea typeface="맑은 고딕" charset="0"/>
              </a:rPr>
              <a:t>, </a:t>
            </a:r>
            <a:r>
              <a:rPr lang="ko-KR" altLang="en-US">
                <a:latin typeface="맑은 고딕" charset="0"/>
                <a:ea typeface="맑은 고딕" charset="0"/>
              </a:rPr>
              <a:t>스택</a:t>
            </a:r>
            <a:r>
              <a:rPr lang="en-US" altLang="ko-KR">
                <a:latin typeface="맑은 고딕" charset="0"/>
                <a:ea typeface="맑은 고딕" charset="0"/>
              </a:rPr>
              <a:t>, </a:t>
            </a:r>
            <a:r>
              <a:rPr lang="ko-KR" altLang="en-US">
                <a:latin typeface="맑은 고딕" charset="0"/>
                <a:ea typeface="맑은 고딕" charset="0"/>
              </a:rPr>
              <a:t>큐</a:t>
            </a:r>
            <a:r>
              <a:rPr lang="en-US" altLang="ko-KR">
                <a:latin typeface="맑은 고딕" charset="0"/>
                <a:ea typeface="맑은 고딕" charset="0"/>
              </a:rPr>
              <a:t>, </a:t>
            </a:r>
            <a:r>
              <a:rPr lang="ko-KR" altLang="en-US">
                <a:latin typeface="맑은 고딕" charset="0"/>
                <a:ea typeface="맑은 고딕" charset="0"/>
              </a:rPr>
              <a:t>덱 등</a:t>
            </a:r>
            <a:endParaRPr lang="en-US" altLang="ko-KR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>
                <a:latin typeface="맑은 고딕" charset="0"/>
                <a:ea typeface="맑은 고딕" charset="0"/>
              </a:rPr>
              <a:t>비선형 구조</a:t>
            </a:r>
            <a:endParaRPr lang="en-US" altLang="ko-KR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>
                <a:latin typeface="맑은 고딕" charset="0"/>
                <a:ea typeface="맑은 고딕" charset="0"/>
              </a:rPr>
              <a:t>자료들 간의 앞뒤 관계가 </a:t>
            </a:r>
            <a:r>
              <a:rPr lang="en-US" altLang="ko-KR">
                <a:latin typeface="맑은 고딕" charset="0"/>
                <a:ea typeface="맑은 고딕" charset="0"/>
              </a:rPr>
              <a:t>‘1:</a:t>
            </a:r>
            <a:r>
              <a:rPr lang="ko-KR" altLang="en-US">
                <a:latin typeface="맑은 고딕" charset="0"/>
                <a:ea typeface="맑은 고딕" charset="0"/>
              </a:rPr>
              <a:t>다</a:t>
            </a:r>
            <a:r>
              <a:rPr lang="en-US" altLang="ko-KR">
                <a:latin typeface="맑은 고딕" charset="0"/>
                <a:ea typeface="맑은 고딕" charset="0"/>
              </a:rPr>
              <a:t>’, </a:t>
            </a:r>
            <a:r>
              <a:rPr lang="ko-KR" altLang="en-US">
                <a:latin typeface="맑은 고딕" charset="0"/>
                <a:ea typeface="맑은 고딕" charset="0"/>
              </a:rPr>
              <a:t>또는 </a:t>
            </a:r>
            <a:r>
              <a:rPr lang="en-US" altLang="ko-KR">
                <a:latin typeface="맑은 고딕" charset="0"/>
                <a:ea typeface="맑은 고딕" charset="0"/>
              </a:rPr>
              <a:t>‘</a:t>
            </a:r>
            <a:r>
              <a:rPr lang="ko-KR" altLang="en-US">
                <a:latin typeface="맑은 고딕" charset="0"/>
                <a:ea typeface="맑은 고딕" charset="0"/>
              </a:rPr>
              <a:t>다</a:t>
            </a:r>
            <a:r>
              <a:rPr lang="en-US" altLang="ko-KR">
                <a:latin typeface="맑은 고딕" charset="0"/>
                <a:ea typeface="맑은 고딕" charset="0"/>
              </a:rPr>
              <a:t>:</a:t>
            </a:r>
            <a:r>
              <a:rPr lang="ko-KR" altLang="en-US">
                <a:latin typeface="맑은 고딕" charset="0"/>
                <a:ea typeface="맑은 고딕" charset="0"/>
              </a:rPr>
              <a:t>다</a:t>
            </a:r>
            <a:r>
              <a:rPr lang="en-US" altLang="ko-KR">
                <a:latin typeface="맑은 고딕" charset="0"/>
                <a:ea typeface="맑은 고딕" charset="0"/>
              </a:rPr>
              <a:t>’</a:t>
            </a:r>
            <a:r>
              <a:rPr lang="ko-KR" altLang="en-US">
                <a:latin typeface="맑은 고딕" charset="0"/>
                <a:ea typeface="맑은 고딕" charset="0"/>
              </a:rPr>
              <a:t>의 관계</a:t>
            </a:r>
            <a:endParaRPr lang="en-US" altLang="ko-KR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>
                <a:latin typeface="맑은 고딕" charset="0"/>
                <a:ea typeface="맑은 고딕" charset="0"/>
              </a:rPr>
              <a:t>트리 그래프 등</a:t>
            </a:r>
            <a:endParaRPr lang="en-US" altLang="ko-KR">
              <a:latin typeface="맑은 고딕" charset="0"/>
              <a:ea typeface="맑은 고딕" charset="0"/>
            </a:endParaRPr>
          </a:p>
          <a:p>
            <a:pPr lvl="1">
              <a:buFont typeface="Wingdings" charset="2"/>
              <a:buChar char="§"/>
            </a:pPr>
            <a:r>
              <a:rPr lang="ko-KR" altLang="en-US">
                <a:latin typeface="맑은 고딕" charset="0"/>
                <a:ea typeface="맑은 고딕" charset="0"/>
              </a:rPr>
              <a:t>파일 구조</a:t>
            </a:r>
            <a:endParaRPr lang="en-US" altLang="ko-KR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>
                <a:latin typeface="맑은 고딕" charset="0"/>
                <a:ea typeface="맑은 고딕" charset="0"/>
              </a:rPr>
              <a:t>레코드의 집합인 파일에 대한 구조</a:t>
            </a:r>
            <a:endParaRPr lang="en-US" altLang="ko-KR">
              <a:latin typeface="맑은 고딕" charset="0"/>
              <a:ea typeface="맑은 고딕" charset="0"/>
            </a:endParaRPr>
          </a:p>
          <a:p>
            <a:pPr lvl="2"/>
            <a:r>
              <a:rPr lang="ko-KR" altLang="en-US">
                <a:latin typeface="맑은 고딕" charset="0"/>
                <a:ea typeface="맑은 고딕" charset="0"/>
              </a:rPr>
              <a:t>순차파일</a:t>
            </a:r>
            <a:r>
              <a:rPr lang="en-US" altLang="ko-KR">
                <a:latin typeface="맑은 고딕" charset="0"/>
                <a:ea typeface="맑은 고딕" charset="0"/>
              </a:rPr>
              <a:t>, </a:t>
            </a:r>
            <a:r>
              <a:rPr lang="ko-KR" altLang="en-US">
                <a:latin typeface="맑은 고딕" charset="0"/>
                <a:ea typeface="맑은 고딕" charset="0"/>
              </a:rPr>
              <a:t>색인 파일</a:t>
            </a:r>
            <a:r>
              <a:rPr lang="en-US" altLang="ko-KR">
                <a:latin typeface="맑은 고딕" charset="0"/>
                <a:ea typeface="맑은 고딕" charset="0"/>
              </a:rPr>
              <a:t>, </a:t>
            </a:r>
            <a:r>
              <a:rPr lang="ko-KR" altLang="en-US">
                <a:latin typeface="맑은 고딕" charset="0"/>
                <a:ea typeface="맑은 고딕" charset="0"/>
              </a:rPr>
              <a:t>직접파일 등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latin typeface="HY견고딕" charset="0"/>
                <a:ea typeface="HY견고딕" charset="0"/>
              </a:rPr>
              <a:t>2. </a:t>
            </a:r>
            <a:r>
              <a:rPr lang="ko-KR" altLang="en-US" dirty="0">
                <a:latin typeface="HY견고딕" charset="0"/>
                <a:ea typeface="HY견고딕" charset="0"/>
              </a:rPr>
              <a:t>자료구조의 분류</a:t>
            </a:r>
          </a:p>
        </p:txBody>
      </p:sp>
    </p:spTree>
    <p:extLst>
      <p:ext uri="{BB962C8B-B14F-4D97-AF65-F5344CB8AC3E}">
        <p14:creationId xmlns:p14="http://schemas.microsoft.com/office/powerpoint/2010/main" val="728242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charset="0"/>
                <a:ea typeface="HY견고딕" charset="0"/>
              </a:rPr>
              <a:t>2. </a:t>
            </a:r>
            <a:r>
              <a:rPr lang="ko-KR" altLang="en-US" dirty="0">
                <a:latin typeface="HY견고딕" charset="0"/>
                <a:ea typeface="HY견고딕" charset="0"/>
              </a:rPr>
              <a:t>자료구조의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 내부에서 표현할 수 있는 자료의 종류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01" y="1728831"/>
            <a:ext cx="63817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2" id="{7E43B2CB-372D-4A07-A149-670F92D376A1}" vid="{2B94142C-BAF8-4461-9839-53236220619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테마2</Template>
  <TotalTime>2972</TotalTime>
  <Words>1316</Words>
  <Application>Microsoft Macintosh PowerPoint</Application>
  <PresentationFormat>와이드스크린</PresentationFormat>
  <Paragraphs>337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굴림</vt:lpstr>
      <vt:lpstr>돋움</vt:lpstr>
      <vt:lpstr>돋움체</vt:lpstr>
      <vt:lpstr>맑은 고딕</vt:lpstr>
      <vt:lpstr>바탕</vt:lpstr>
      <vt:lpstr>HY견고딕</vt:lpstr>
      <vt:lpstr>HY헤드라인M</vt:lpstr>
      <vt:lpstr>한컴바탕</vt:lpstr>
      <vt:lpstr>Arial</vt:lpstr>
      <vt:lpstr>Times New Roman</vt:lpstr>
      <vt:lpstr>Wingdings</vt:lpstr>
      <vt:lpstr>테마2</vt:lpstr>
      <vt:lpstr>PowerPoint 프레젠테이션</vt:lpstr>
      <vt:lpstr>1. 자료구조 개요</vt:lpstr>
      <vt:lpstr>1. 자료구조 개요</vt:lpstr>
      <vt:lpstr>1. 자료구조 개요</vt:lpstr>
      <vt:lpstr>1. 자료구조 개요</vt:lpstr>
      <vt:lpstr>1. 자료구조 개요</vt:lpstr>
      <vt:lpstr>1. 자료구조 개요</vt:lpstr>
      <vt:lpstr>2. 자료구조의 분류</vt:lpstr>
      <vt:lpstr>2. 자료구조의 분류</vt:lpstr>
      <vt:lpstr>2. 자료구조의 분류</vt:lpstr>
      <vt:lpstr>2. 자료의 표현</vt:lpstr>
      <vt:lpstr>2. 자료의 표현</vt:lpstr>
      <vt:lpstr>2. 자료의 표현 : 수치자료의 표현</vt:lpstr>
      <vt:lpstr>2. 자료의 표현 : 수치자료의 표현</vt:lpstr>
      <vt:lpstr>2. 자료의 표현 : 수치자료의 표현</vt:lpstr>
      <vt:lpstr>2. 자료의 표현 : 수치자료의 표현</vt:lpstr>
      <vt:lpstr>2. 자료의 표현 : 수치자료의 표현</vt:lpstr>
      <vt:lpstr>2. 자료의 표현 : 수치자료의 표현</vt:lpstr>
      <vt:lpstr>2. 자료의 표현 : 수치자료의 표현</vt:lpstr>
      <vt:lpstr>2. 자료의 표현 : 수치자료의 표현</vt:lpstr>
      <vt:lpstr>2. 자료의 표현 : 수치자료의 표현</vt:lpstr>
      <vt:lpstr>2. 자료의 표현 : 수치자료의 표현</vt:lpstr>
      <vt:lpstr>2. 자료의 표현 : 수치자료의 표현</vt:lpstr>
      <vt:lpstr>2. 자료의 표현 : 수치자료의 표현</vt:lpstr>
      <vt:lpstr>2. 자료의 표현 : 문자자료의 표현</vt:lpstr>
      <vt:lpstr>2. 자료의 표현 : 문자자료의 표현</vt:lpstr>
      <vt:lpstr>2. 자료의 표현 : 문자자료의 표현</vt:lpstr>
      <vt:lpstr>2. 자료의 표현 : 문자자료의 표현</vt:lpstr>
      <vt:lpstr>2. 자료의 표현 : 문자자료의 표현</vt:lpstr>
      <vt:lpstr>2. 자료의 표현 : 문자자료의 표현</vt:lpstr>
      <vt:lpstr>2. 자료의 표현 : 문자자료의 표현</vt:lpstr>
      <vt:lpstr>2. 자료의 표현 : 논리자료의 표현</vt:lpstr>
      <vt:lpstr>2. 자료의 표현 : 포인터 자료의 표현</vt:lpstr>
      <vt:lpstr>2. 자료의 표현 : 문자열 자료의 표현</vt:lpstr>
      <vt:lpstr>2. 자료의 표현 : 문자열 자료의 표현</vt:lpstr>
      <vt:lpstr>2. 자료의 표현 : 문자열 자료의 표현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김진평</dc:creator>
  <cp:lastModifiedBy>Microsoft Office 사용자</cp:lastModifiedBy>
  <cp:revision>64</cp:revision>
  <dcterms:created xsi:type="dcterms:W3CDTF">2015-05-04T07:05:59Z</dcterms:created>
  <dcterms:modified xsi:type="dcterms:W3CDTF">2016-03-07T04:38:53Z</dcterms:modified>
</cp:coreProperties>
</file>